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909" r:id="rId3"/>
    <p:sldId id="908" r:id="rId4"/>
    <p:sldId id="946" r:id="rId5"/>
    <p:sldId id="910" r:id="rId6"/>
    <p:sldId id="911" r:id="rId7"/>
    <p:sldId id="912" r:id="rId8"/>
    <p:sldId id="881" r:id="rId9"/>
    <p:sldId id="882" r:id="rId10"/>
    <p:sldId id="471" r:id="rId11"/>
    <p:sldId id="897" r:id="rId12"/>
    <p:sldId id="495" r:id="rId13"/>
    <p:sldId id="913" r:id="rId14"/>
    <p:sldId id="914" r:id="rId15"/>
    <p:sldId id="915" r:id="rId16"/>
    <p:sldId id="947" r:id="rId17"/>
    <p:sldId id="916" r:id="rId18"/>
    <p:sldId id="917" r:id="rId19"/>
    <p:sldId id="918" r:id="rId20"/>
    <p:sldId id="919" r:id="rId21"/>
    <p:sldId id="920" r:id="rId22"/>
    <p:sldId id="922" r:id="rId23"/>
    <p:sldId id="923" r:id="rId24"/>
    <p:sldId id="928" r:id="rId25"/>
    <p:sldId id="949" r:id="rId26"/>
    <p:sldId id="948" r:id="rId27"/>
    <p:sldId id="929" r:id="rId28"/>
    <p:sldId id="930" r:id="rId29"/>
    <p:sldId id="931" r:id="rId30"/>
    <p:sldId id="932" r:id="rId31"/>
    <p:sldId id="935" r:id="rId32"/>
    <p:sldId id="936" r:id="rId33"/>
    <p:sldId id="939" r:id="rId34"/>
    <p:sldId id="943" r:id="rId35"/>
    <p:sldId id="938" r:id="rId36"/>
    <p:sldId id="268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099A7D-C272-4F44-B0BE-91B844899654}" type="datetimeFigureOut">
              <a:rPr lang="en-IN" smtClean="0"/>
              <a:t>12-10-2026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66E713-161E-45EB-AEDA-DA4BF562F3B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9106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230DF-A055-27FE-83C0-BBFE111190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35A606-1E97-F898-5C27-21B96B9B66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C47283-69A8-B617-8DED-D7BA1A5C4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8789-F6BB-4EC2-8CF2-D74E4E318283}" type="datetimeFigureOut">
              <a:rPr lang="en-IN" smtClean="0"/>
              <a:t>12-10-2026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4D5196-6220-6E48-C658-B7F7651CD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9266F9-9EF0-0B0A-889F-11638AD05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FEE94-BAD5-4A61-BED4-4741CF17771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9985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EE0B2-126F-10AB-7021-1CCDA50C2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0B657-9AD6-D18D-F387-6CBB60B801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D23131-61EC-326F-A121-395AD19AD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8789-F6BB-4EC2-8CF2-D74E4E318283}" type="datetimeFigureOut">
              <a:rPr lang="en-IN" smtClean="0"/>
              <a:t>12-10-2026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47F428-8E0B-9F9F-69FD-663E3219B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9FFE3F-C507-8381-66FF-C6B12192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FEE94-BAD5-4A61-BED4-4741CF17771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25532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1DBB0-2036-D857-76D2-7B3A9DF64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A61131-C4C1-C08F-370F-B15A16E36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E31A87-CB87-AD40-C55D-A54141F8A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8789-F6BB-4EC2-8CF2-D74E4E318283}" type="datetimeFigureOut">
              <a:rPr lang="en-IN" smtClean="0"/>
              <a:t>12-10-2026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C25050-D3D5-E848-3546-6B2880238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564E13-2763-20F9-5515-8E005541E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FEE94-BAD5-4A61-BED4-4741CF17771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93521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9DEB0-43C5-045D-7D5F-57EDCD9A2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F1B8BA-9EF9-9973-E0E2-E2A896F5BD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5CBE51-ADAE-60AB-2732-993BD15B81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186A7F-7153-9124-1C9A-D3142FB77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8789-F6BB-4EC2-8CF2-D74E4E318283}" type="datetimeFigureOut">
              <a:rPr lang="en-IN" smtClean="0"/>
              <a:t>12-10-2026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504370-890B-1496-639A-03121DECF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71DF75-0CE8-BAD9-87A4-A285297A9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FEE94-BAD5-4A61-BED4-4741CF17771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17695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849FE-5745-D5E4-8EFB-2978F2D5D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5FDF81-00E2-714D-D9D4-18D3185006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6D11B9-AB83-739D-4748-39FFE6B564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E268E8-EEBF-44CB-F276-C1BDC4F403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3B3370-0B1C-DDE5-F7C3-F737EF96E7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15D718-3068-C229-C774-BB841B377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8789-F6BB-4EC2-8CF2-D74E4E318283}" type="datetimeFigureOut">
              <a:rPr lang="en-IN" smtClean="0"/>
              <a:t>12-10-2026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2EC35C-896C-93F3-F753-A0B608893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E33D23D-0203-6CA2-A6E4-D2681A3F2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FEE94-BAD5-4A61-BED4-4741CF17771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4273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4692E-6A37-4A86-0931-9C200B5A2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FFE44F-7127-5669-87DE-0D9E02555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8789-F6BB-4EC2-8CF2-D74E4E318283}" type="datetimeFigureOut">
              <a:rPr lang="en-IN" smtClean="0"/>
              <a:t>12-10-2026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AE527A-B1F4-4AF3-8E0E-E96F48FC6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8BB16E-5B27-2934-9DE8-FD42C4CFD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FEE94-BAD5-4A61-BED4-4741CF17771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2878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AAA2B6-7EFC-7BCB-5BBF-52D0D17B5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8789-F6BB-4EC2-8CF2-D74E4E318283}" type="datetimeFigureOut">
              <a:rPr lang="en-IN" smtClean="0"/>
              <a:t>12-10-2026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8A3005-AC34-53C6-57ED-DF7B3EC60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D1AADC-211D-FCED-012B-53395701E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FEE94-BAD5-4A61-BED4-4741CF17771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5410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66122-04BE-06DC-9A66-A693DF30A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4E905E-3D94-B1C4-0A16-8F603CA69B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3F8871-79A9-EE94-9EB6-BC9D0C883A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B3BF58-ED15-BFD7-F569-174B049F4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8789-F6BB-4EC2-8CF2-D74E4E318283}" type="datetimeFigureOut">
              <a:rPr lang="en-IN" smtClean="0"/>
              <a:t>12-10-2026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F5DE50-63B1-A6AF-593D-53F6AA9AB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2BDBD7-6A0A-02DE-8D26-DEEE1B21D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FEE94-BAD5-4A61-BED4-4741CF17771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8446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CBE8A-737E-6B0F-83FE-FB8E49FAF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D8A483-99D2-146B-D118-41B1012E2F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815CDA-EC6E-B86B-387D-EB2B8A92FE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E9303F-DC02-66DC-178A-4872FC08E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8789-F6BB-4EC2-8CF2-D74E4E318283}" type="datetimeFigureOut">
              <a:rPr lang="en-IN" smtClean="0"/>
              <a:t>12-10-2026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3A4256-AEED-8CBD-720C-3FEE33547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7E812C-E29E-FFE9-003C-259DC47E9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FEE94-BAD5-4A61-BED4-4741CF17771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56334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3477D-63A8-BAEF-A07D-AAD2D4A38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3573B5-AA72-66A5-BF66-517C6F2503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1E1FA8-DD6E-C57F-A655-9AFA30A83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8789-F6BB-4EC2-8CF2-D74E4E318283}" type="datetimeFigureOut">
              <a:rPr lang="en-IN" smtClean="0"/>
              <a:t>12-10-2026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22921A-6219-B52B-1FD6-DFD1E0ACE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FFD1D3-63B7-98A5-84AE-B0E5AEFC7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FEE94-BAD5-4A61-BED4-4741CF17771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71416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A41216-A965-2205-7243-ECDFDA7C12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794A04-36CC-3490-11BC-35F85C2ACE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C12CF-0426-D128-E7A0-C7C0A034C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8789-F6BB-4EC2-8CF2-D74E4E318283}" type="datetimeFigureOut">
              <a:rPr lang="en-IN" smtClean="0"/>
              <a:t>12-10-2026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E12EB7-AFA9-3C6F-D3EA-49B8F6992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2B7367-4F12-D437-89B0-0CE8A4107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FEE94-BAD5-4A61-BED4-4741CF17771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95816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94A9E35-4250-B09D-4840-AFCCA74BD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DF95EC-635E-A113-19ED-65362F1CB0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02A3C5-AB24-AC3F-B151-F9E0B131C9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8D8789-F6BB-4EC2-8CF2-D74E4E318283}" type="datetimeFigureOut">
              <a:rPr lang="en-IN" smtClean="0"/>
              <a:t>12-10-2026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AE1717-4008-7A6D-C81A-33F73C6991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25D874-66CD-0398-5490-0F6994FD9A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FFEE94-BAD5-4A61-BED4-4741CF17771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1757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sv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>
            <a:extLst>
              <a:ext uri="{FF2B5EF4-FFF2-40B4-BE49-F238E27FC236}">
                <a16:creationId xmlns:a16="http://schemas.microsoft.com/office/drawing/2014/main" id="{D33823AD-1CAF-7A44-8268-7B4085E1A85A}"/>
              </a:ext>
            </a:extLst>
          </p:cNvPr>
          <p:cNvGrpSpPr/>
          <p:nvPr/>
        </p:nvGrpSpPr>
        <p:grpSpPr>
          <a:xfrm>
            <a:off x="5573486" y="4604656"/>
            <a:ext cx="6618514" cy="2253343"/>
            <a:chOff x="149210" y="0"/>
            <a:chExt cx="9047391" cy="1864205"/>
          </a:xfrm>
        </p:grpSpPr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093BA7A2-6985-B041-35B2-83D38245BF45}"/>
                </a:ext>
              </a:extLst>
            </p:cNvPr>
            <p:cNvGrpSpPr/>
            <p:nvPr/>
          </p:nvGrpSpPr>
          <p:grpSpPr>
            <a:xfrm>
              <a:off x="149210" y="0"/>
              <a:ext cx="9047391" cy="1677219"/>
              <a:chOff x="19969" y="0"/>
              <a:chExt cx="1210828" cy="224465"/>
            </a:xfrm>
          </p:grpSpPr>
          <p:sp>
            <p:nvSpPr>
              <p:cNvPr id="9" name="Freeform 6">
                <a:extLst>
                  <a:ext uri="{FF2B5EF4-FFF2-40B4-BE49-F238E27FC236}">
                    <a16:creationId xmlns:a16="http://schemas.microsoft.com/office/drawing/2014/main" id="{EA69FAAD-1DAE-4823-E5C6-BAC772895A82}"/>
                  </a:ext>
                </a:extLst>
              </p:cNvPr>
              <p:cNvSpPr/>
              <p:nvPr/>
            </p:nvSpPr>
            <p:spPr>
              <a:xfrm>
                <a:off x="19969" y="0"/>
                <a:ext cx="1210828" cy="224465"/>
              </a:xfrm>
              <a:custGeom>
                <a:avLst/>
                <a:gdLst/>
                <a:ahLst/>
                <a:cxnLst/>
                <a:rect l="l" t="t" r="r" b="b"/>
                <a:pathLst>
                  <a:path w="1210828" h="206940">
                    <a:moveTo>
                      <a:pt x="217635" y="0"/>
                    </a:moveTo>
                    <a:lnTo>
                      <a:pt x="1196393" y="0"/>
                    </a:lnTo>
                    <a:cubicBezTo>
                      <a:pt x="1202207" y="0"/>
                      <a:pt x="1207454" y="3488"/>
                      <a:pt x="1209704" y="8850"/>
                    </a:cubicBezTo>
                    <a:cubicBezTo>
                      <a:pt x="1211953" y="14212"/>
                      <a:pt x="1210766" y="20399"/>
                      <a:pt x="1206692" y="24548"/>
                    </a:cubicBezTo>
                    <a:lnTo>
                      <a:pt x="1051702" y="182392"/>
                    </a:lnTo>
                    <a:cubicBezTo>
                      <a:pt x="1036283" y="198094"/>
                      <a:pt x="1015200" y="206940"/>
                      <a:pt x="993193" y="206940"/>
                    </a:cubicBezTo>
                    <a:lnTo>
                      <a:pt x="14435" y="206940"/>
                    </a:lnTo>
                    <a:cubicBezTo>
                      <a:pt x="8621" y="206940"/>
                      <a:pt x="3374" y="203452"/>
                      <a:pt x="1124" y="198090"/>
                    </a:cubicBezTo>
                    <a:cubicBezTo>
                      <a:pt x="-1125" y="192728"/>
                      <a:pt x="62" y="186541"/>
                      <a:pt x="4136" y="182392"/>
                    </a:cubicBezTo>
                    <a:lnTo>
                      <a:pt x="159126" y="24548"/>
                    </a:lnTo>
                    <a:cubicBezTo>
                      <a:pt x="174545" y="8846"/>
                      <a:pt x="195628" y="0"/>
                      <a:pt x="217635" y="0"/>
                    </a:cubicBezTo>
                    <a:close/>
                  </a:path>
                </a:pathLst>
              </a:custGeom>
              <a:solidFill>
                <a:srgbClr val="3275C5"/>
              </a:solidFill>
            </p:spPr>
          </p:sp>
          <p:sp>
            <p:nvSpPr>
              <p:cNvPr id="10" name="TextBox 7">
                <a:extLst>
                  <a:ext uri="{FF2B5EF4-FFF2-40B4-BE49-F238E27FC236}">
                    <a16:creationId xmlns:a16="http://schemas.microsoft.com/office/drawing/2014/main" id="{47CD9747-E2BB-8026-12B6-CE609B22DADD}"/>
                  </a:ext>
                </a:extLst>
              </p:cNvPr>
              <p:cNvSpPr txBox="1"/>
              <p:nvPr/>
            </p:nvSpPr>
            <p:spPr>
              <a:xfrm>
                <a:off x="101600" y="19050"/>
                <a:ext cx="1047566" cy="18789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93"/>
                  </a:lnSpc>
                </a:pPr>
                <a:endParaRPr/>
              </a:p>
            </p:txBody>
          </p:sp>
        </p:grpSp>
        <p:grpSp>
          <p:nvGrpSpPr>
            <p:cNvPr id="6" name="Group 8">
              <a:extLst>
                <a:ext uri="{FF2B5EF4-FFF2-40B4-BE49-F238E27FC236}">
                  <a16:creationId xmlns:a16="http://schemas.microsoft.com/office/drawing/2014/main" id="{94B18EC3-8B3E-E63E-DC3E-BE4D652F0C47}"/>
                </a:ext>
              </a:extLst>
            </p:cNvPr>
            <p:cNvGrpSpPr/>
            <p:nvPr/>
          </p:nvGrpSpPr>
          <p:grpSpPr>
            <a:xfrm>
              <a:off x="4530506" y="1170495"/>
              <a:ext cx="4035788" cy="693710"/>
              <a:chOff x="23427" y="0"/>
              <a:chExt cx="1203913" cy="206940"/>
            </a:xfrm>
          </p:grpSpPr>
          <p:sp>
            <p:nvSpPr>
              <p:cNvPr id="7" name="Freeform 9">
                <a:extLst>
                  <a:ext uri="{FF2B5EF4-FFF2-40B4-BE49-F238E27FC236}">
                    <a16:creationId xmlns:a16="http://schemas.microsoft.com/office/drawing/2014/main" id="{372AD09E-C4C4-39D7-CAFB-3E13E81C264B}"/>
                  </a:ext>
                </a:extLst>
              </p:cNvPr>
              <p:cNvSpPr/>
              <p:nvPr/>
            </p:nvSpPr>
            <p:spPr>
              <a:xfrm>
                <a:off x="23427" y="0"/>
                <a:ext cx="1203913" cy="206940"/>
              </a:xfrm>
              <a:custGeom>
                <a:avLst/>
                <a:gdLst/>
                <a:ahLst/>
                <a:cxnLst/>
                <a:rect l="l" t="t" r="r" b="b"/>
                <a:pathLst>
                  <a:path w="1203913" h="206940">
                    <a:moveTo>
                      <a:pt x="220134" y="0"/>
                    </a:moveTo>
                    <a:lnTo>
                      <a:pt x="1186978" y="0"/>
                    </a:lnTo>
                    <a:cubicBezTo>
                      <a:pt x="1193799" y="0"/>
                      <a:pt x="1199954" y="4093"/>
                      <a:pt x="1202593" y="10382"/>
                    </a:cubicBezTo>
                    <a:cubicBezTo>
                      <a:pt x="1205232" y="16672"/>
                      <a:pt x="1203840" y="23932"/>
                      <a:pt x="1199061" y="28799"/>
                    </a:cubicBezTo>
                    <a:lnTo>
                      <a:pt x="1052417" y="178141"/>
                    </a:lnTo>
                    <a:cubicBezTo>
                      <a:pt x="1034329" y="196563"/>
                      <a:pt x="1009595" y="206940"/>
                      <a:pt x="983778" y="206940"/>
                    </a:cubicBezTo>
                    <a:lnTo>
                      <a:pt x="16934" y="206940"/>
                    </a:lnTo>
                    <a:cubicBezTo>
                      <a:pt x="10113" y="206940"/>
                      <a:pt x="3958" y="202848"/>
                      <a:pt x="1319" y="196558"/>
                    </a:cubicBezTo>
                    <a:cubicBezTo>
                      <a:pt x="-1320" y="190268"/>
                      <a:pt x="72" y="183008"/>
                      <a:pt x="4851" y="178141"/>
                    </a:cubicBezTo>
                    <a:lnTo>
                      <a:pt x="151495" y="28799"/>
                    </a:lnTo>
                    <a:cubicBezTo>
                      <a:pt x="169583" y="10377"/>
                      <a:pt x="194317" y="0"/>
                      <a:pt x="220134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solidFill>
                  <a:srgbClr val="00B050"/>
                </a:solidFill>
              </a:ln>
            </p:spPr>
          </p:sp>
          <p:sp>
            <p:nvSpPr>
              <p:cNvPr id="8" name="TextBox 10">
                <a:extLst>
                  <a:ext uri="{FF2B5EF4-FFF2-40B4-BE49-F238E27FC236}">
                    <a16:creationId xmlns:a16="http://schemas.microsoft.com/office/drawing/2014/main" id="{4CDE78D4-B1CC-7081-0BDB-D63765B688A6}"/>
                  </a:ext>
                </a:extLst>
              </p:cNvPr>
              <p:cNvSpPr txBox="1"/>
              <p:nvPr/>
            </p:nvSpPr>
            <p:spPr>
              <a:xfrm>
                <a:off x="101600" y="19050"/>
                <a:ext cx="1047566" cy="18789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93"/>
                  </a:lnSpc>
                </a:pPr>
                <a:endParaRPr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308D56D-B52B-B3B1-B782-760DC30C54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688" y="316941"/>
            <a:ext cx="10853057" cy="1204686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+mn-lt"/>
                <a:ea typeface="Roboto" panose="02000000000000000000" pitchFamily="2" charset="0"/>
              </a:rPr>
              <a:t>Soft Skills for Library Professionals</a:t>
            </a:r>
            <a:br>
              <a:rPr lang="en-US" sz="4000" b="1" dirty="0">
                <a:solidFill>
                  <a:srgbClr val="FF0000"/>
                </a:solidFill>
                <a:latin typeface="+mn-lt"/>
                <a:ea typeface="Roboto" panose="02000000000000000000" pitchFamily="2" charset="0"/>
              </a:rPr>
            </a:br>
            <a:r>
              <a:rPr lang="en-US" sz="2800" b="1" dirty="0">
                <a:solidFill>
                  <a:srgbClr val="FF0000"/>
                </a:solidFill>
                <a:latin typeface="+mn-lt"/>
                <a:ea typeface="Roboto" panose="02000000000000000000" pitchFamily="2" charset="0"/>
              </a:rPr>
              <a:t> to address Regulatory Bodies</a:t>
            </a:r>
            <a:endParaRPr lang="en-IN" sz="2800" b="1" dirty="0">
              <a:solidFill>
                <a:srgbClr val="FF0000"/>
              </a:solidFill>
              <a:latin typeface="+mn-lt"/>
              <a:ea typeface="Roboto" panose="02000000000000000000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485E1A-F02B-5D8D-9352-CB4DE6DC5E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72006" y="4763308"/>
            <a:ext cx="5067195" cy="1917479"/>
          </a:xfrm>
        </p:spPr>
        <p:txBody>
          <a:bodyPr>
            <a:normAutofit lnSpcReduction="10000"/>
          </a:bodyPr>
          <a:lstStyle/>
          <a:p>
            <a:r>
              <a:rPr lang="en-IN" b="1" dirty="0">
                <a:solidFill>
                  <a:schemeClr val="bg1"/>
                </a:solidFill>
              </a:rPr>
              <a:t>Dr B T Sampath Kumar </a:t>
            </a:r>
          </a:p>
          <a:p>
            <a:r>
              <a:rPr lang="en-IN" sz="1700" b="1" dirty="0">
                <a:solidFill>
                  <a:schemeClr val="bg1"/>
                </a:solidFill>
              </a:rPr>
              <a:t>			M.Sc., Ph.D., PGDCS</a:t>
            </a:r>
          </a:p>
          <a:p>
            <a:r>
              <a:rPr lang="en-IN" sz="2000" dirty="0">
                <a:solidFill>
                  <a:schemeClr val="bg1"/>
                </a:solidFill>
              </a:rPr>
              <a:t>Senior Professor</a:t>
            </a:r>
          </a:p>
          <a:p>
            <a:r>
              <a:rPr lang="en-IN" sz="2000" dirty="0">
                <a:solidFill>
                  <a:schemeClr val="bg1"/>
                </a:solidFill>
              </a:rPr>
              <a:t>Department of Library and Information Science</a:t>
            </a:r>
          </a:p>
          <a:p>
            <a:r>
              <a:rPr lang="en-IN" sz="2000" dirty="0">
                <a:solidFill>
                  <a:schemeClr val="bg1"/>
                </a:solidFill>
              </a:rPr>
              <a:t>Tumkur University, </a:t>
            </a:r>
            <a:r>
              <a:rPr lang="en-IN" sz="2000" dirty="0" err="1">
                <a:solidFill>
                  <a:schemeClr val="bg1"/>
                </a:solidFill>
              </a:rPr>
              <a:t>Tumakuru</a:t>
            </a:r>
            <a:endParaRPr lang="en-IN" sz="2000" dirty="0">
              <a:solidFill>
                <a:schemeClr val="bg1"/>
              </a:solidFill>
            </a:endParaRPr>
          </a:p>
        </p:txBody>
      </p:sp>
      <p:sp>
        <p:nvSpPr>
          <p:cNvPr id="13" name="Freeform 10">
            <a:extLst>
              <a:ext uri="{FF2B5EF4-FFF2-40B4-BE49-F238E27FC236}">
                <a16:creationId xmlns:a16="http://schemas.microsoft.com/office/drawing/2014/main" id="{D0F86953-0EF7-9525-3E48-EF461B6E5811}"/>
              </a:ext>
            </a:extLst>
          </p:cNvPr>
          <p:cNvSpPr/>
          <p:nvPr/>
        </p:nvSpPr>
        <p:spPr>
          <a:xfrm rot="-10800000" flipH="1" flipV="1">
            <a:off x="16932" y="4301346"/>
            <a:ext cx="4434451" cy="2556654"/>
          </a:xfrm>
          <a:custGeom>
            <a:avLst/>
            <a:gdLst/>
            <a:ahLst/>
            <a:cxnLst/>
            <a:rect l="l" t="t" r="r" b="b"/>
            <a:pathLst>
              <a:path w="5871820" h="3280879">
                <a:moveTo>
                  <a:pt x="5871820" y="3280880"/>
                </a:moveTo>
                <a:lnTo>
                  <a:pt x="0" y="3280880"/>
                </a:lnTo>
                <a:lnTo>
                  <a:pt x="0" y="0"/>
                </a:lnTo>
                <a:lnTo>
                  <a:pt x="5871820" y="0"/>
                </a:lnTo>
                <a:lnTo>
                  <a:pt x="5871820" y="3280880"/>
                </a:lnTo>
                <a:close/>
              </a:path>
            </a:pathLst>
          </a:custGeom>
          <a:blipFill>
            <a:blip r:embed="rId2">
              <a:alphaModFix amt="69000"/>
            </a:blip>
            <a:stretch>
              <a:fillRect/>
            </a:stretch>
          </a:blipFill>
        </p:spPr>
      </p:sp>
      <p:sp>
        <p:nvSpPr>
          <p:cNvPr id="14" name="Freeform 10">
            <a:extLst>
              <a:ext uri="{FF2B5EF4-FFF2-40B4-BE49-F238E27FC236}">
                <a16:creationId xmlns:a16="http://schemas.microsoft.com/office/drawing/2014/main" id="{6021ACE1-4134-3139-34E1-C0ED2E3D3C96}"/>
              </a:ext>
            </a:extLst>
          </p:cNvPr>
          <p:cNvSpPr/>
          <p:nvPr/>
        </p:nvSpPr>
        <p:spPr>
          <a:xfrm flipH="1" flipV="1">
            <a:off x="7757549" y="-55562"/>
            <a:ext cx="4434451" cy="2556654"/>
          </a:xfrm>
          <a:custGeom>
            <a:avLst/>
            <a:gdLst/>
            <a:ahLst/>
            <a:cxnLst/>
            <a:rect l="l" t="t" r="r" b="b"/>
            <a:pathLst>
              <a:path w="5871820" h="3280879">
                <a:moveTo>
                  <a:pt x="5871820" y="3280880"/>
                </a:moveTo>
                <a:lnTo>
                  <a:pt x="0" y="3280880"/>
                </a:lnTo>
                <a:lnTo>
                  <a:pt x="0" y="0"/>
                </a:lnTo>
                <a:lnTo>
                  <a:pt x="5871820" y="0"/>
                </a:lnTo>
                <a:lnTo>
                  <a:pt x="5871820" y="3280880"/>
                </a:lnTo>
                <a:close/>
              </a:path>
            </a:pathLst>
          </a:custGeom>
          <a:blipFill>
            <a:blip r:embed="rId2">
              <a:alphaModFix amt="69000"/>
            </a:blip>
            <a:stretch>
              <a:fillRect/>
            </a:stretch>
          </a:blipFill>
        </p:spPr>
      </p:sp>
      <p:pic>
        <p:nvPicPr>
          <p:cNvPr id="4098" name="Picture 2" descr="Do You Have Any Of These Most In-Demand Skill-Sets?">
            <a:extLst>
              <a:ext uri="{FF2B5EF4-FFF2-40B4-BE49-F238E27FC236}">
                <a16:creationId xmlns:a16="http://schemas.microsoft.com/office/drawing/2014/main" id="{F87AB55F-39CC-AC21-29C3-687E6509D8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4813" y="1679909"/>
            <a:ext cx="4032736" cy="258731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9837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26161-BD35-EEB9-C090-8412AF9B2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600" b="1" dirty="0">
                <a:latin typeface="+mn-lt"/>
              </a:rPr>
              <a:t>Soft skills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B107B2-C3B6-1E18-966B-BFBB7BB007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Soft skills are personal, interpersonal, and professional competencies that enable librarians to:</a:t>
            </a:r>
          </a:p>
          <a:p>
            <a:pPr lvl="1"/>
            <a:r>
              <a:rPr lang="en-US" sz="2800" dirty="0"/>
              <a:t>Communicate effectively</a:t>
            </a:r>
          </a:p>
          <a:p>
            <a:pPr lvl="1"/>
            <a:r>
              <a:rPr lang="en-US" sz="2800" dirty="0"/>
              <a:t>Work collaboratively</a:t>
            </a:r>
          </a:p>
          <a:p>
            <a:pPr lvl="1"/>
            <a:r>
              <a:rPr lang="en-US" sz="2800" dirty="0"/>
              <a:t>Solve problems </a:t>
            </a:r>
          </a:p>
          <a:p>
            <a:pPr lvl="1"/>
            <a:r>
              <a:rPr lang="en-US" sz="2800" dirty="0"/>
              <a:t>Manage responsibilities, and </a:t>
            </a:r>
          </a:p>
          <a:p>
            <a:pPr lvl="1"/>
            <a:r>
              <a:rPr lang="en-US" sz="2800" dirty="0"/>
              <a:t>Respond appropriately to different situations.</a:t>
            </a:r>
            <a:endParaRPr lang="en-IN" sz="2800" dirty="0"/>
          </a:p>
        </p:txBody>
      </p:sp>
      <p:sp>
        <p:nvSpPr>
          <p:cNvPr id="4" name="Freeform 9">
            <a:extLst>
              <a:ext uri="{FF2B5EF4-FFF2-40B4-BE49-F238E27FC236}">
                <a16:creationId xmlns:a16="http://schemas.microsoft.com/office/drawing/2014/main" id="{511A29AB-6F93-1743-94A3-D2E15C7886D5}"/>
              </a:ext>
            </a:extLst>
          </p:cNvPr>
          <p:cNvSpPr/>
          <p:nvPr/>
        </p:nvSpPr>
        <p:spPr>
          <a:xfrm rot="8289110" flipH="1" flipV="1">
            <a:off x="-2181164" y="-752111"/>
            <a:ext cx="5458510" cy="6635581"/>
          </a:xfrm>
          <a:custGeom>
            <a:avLst/>
            <a:gdLst/>
            <a:ahLst/>
            <a:cxnLst/>
            <a:rect l="l" t="t" r="r" b="b"/>
            <a:pathLst>
              <a:path w="12716270" h="6635581">
                <a:moveTo>
                  <a:pt x="12716270" y="6635581"/>
                </a:moveTo>
                <a:lnTo>
                  <a:pt x="0" y="6635581"/>
                </a:lnTo>
                <a:lnTo>
                  <a:pt x="0" y="0"/>
                </a:lnTo>
                <a:lnTo>
                  <a:pt x="12716270" y="0"/>
                </a:lnTo>
                <a:lnTo>
                  <a:pt x="12716270" y="6635581"/>
                </a:lnTo>
                <a:close/>
              </a:path>
            </a:pathLst>
          </a:custGeom>
          <a:blipFill>
            <a:blip>
              <a:alphaModFix amt="87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  <p:extLst>
      <p:ext uri="{BB962C8B-B14F-4D97-AF65-F5344CB8AC3E}">
        <p14:creationId xmlns:p14="http://schemas.microsoft.com/office/powerpoint/2010/main" val="2189865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380473-0436-A75F-A477-44F360F3F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106F3-8557-5053-04C4-5D34A27D8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600" b="1" dirty="0">
                <a:latin typeface="+mn-lt"/>
              </a:rPr>
              <a:t>Different soft skills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B42E52-3C51-3A50-F124-8248408672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3000" dirty="0"/>
              <a:t>Communication skills</a:t>
            </a:r>
          </a:p>
          <a:p>
            <a:r>
              <a:rPr lang="en-IN" sz="3000" dirty="0"/>
              <a:t>Presentation skills</a:t>
            </a:r>
          </a:p>
          <a:p>
            <a:r>
              <a:rPr lang="en-IN" sz="3000" dirty="0"/>
              <a:t>Active listening skills</a:t>
            </a:r>
          </a:p>
          <a:p>
            <a:r>
              <a:rPr lang="en-IN" sz="3000" dirty="0"/>
              <a:t>Interpersonal skills</a:t>
            </a:r>
          </a:p>
          <a:p>
            <a:r>
              <a:rPr lang="en-IN" sz="3000" dirty="0"/>
              <a:t>Confidence and assertiveness</a:t>
            </a:r>
          </a:p>
          <a:p>
            <a:r>
              <a:rPr lang="en-IN" sz="3000" dirty="0"/>
              <a:t>Emotional intelligence</a:t>
            </a:r>
          </a:p>
        </p:txBody>
      </p:sp>
      <p:sp>
        <p:nvSpPr>
          <p:cNvPr id="4" name="Freeform 9">
            <a:extLst>
              <a:ext uri="{FF2B5EF4-FFF2-40B4-BE49-F238E27FC236}">
                <a16:creationId xmlns:a16="http://schemas.microsoft.com/office/drawing/2014/main" id="{26DD04EE-EFD5-CEF3-AFFA-F3313EC6D19F}"/>
              </a:ext>
            </a:extLst>
          </p:cNvPr>
          <p:cNvSpPr/>
          <p:nvPr/>
        </p:nvSpPr>
        <p:spPr>
          <a:xfrm rot="8289110" flipH="1" flipV="1">
            <a:off x="-2181164" y="-752111"/>
            <a:ext cx="5458510" cy="6635581"/>
          </a:xfrm>
          <a:custGeom>
            <a:avLst/>
            <a:gdLst/>
            <a:ahLst/>
            <a:cxnLst/>
            <a:rect l="l" t="t" r="r" b="b"/>
            <a:pathLst>
              <a:path w="12716270" h="6635581">
                <a:moveTo>
                  <a:pt x="12716270" y="6635581"/>
                </a:moveTo>
                <a:lnTo>
                  <a:pt x="0" y="6635581"/>
                </a:lnTo>
                <a:lnTo>
                  <a:pt x="0" y="0"/>
                </a:lnTo>
                <a:lnTo>
                  <a:pt x="12716270" y="0"/>
                </a:lnTo>
                <a:lnTo>
                  <a:pt x="12716270" y="6635581"/>
                </a:lnTo>
                <a:close/>
              </a:path>
            </a:pathLst>
          </a:custGeom>
          <a:blipFill>
            <a:blip>
              <a:alphaModFix amt="87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  <p:extLst>
      <p:ext uri="{BB962C8B-B14F-4D97-AF65-F5344CB8AC3E}">
        <p14:creationId xmlns:p14="http://schemas.microsoft.com/office/powerpoint/2010/main" val="796849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C84AC-9A5C-8ACA-9D49-3D1B57AB6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600" b="1" dirty="0">
                <a:latin typeface="+mn-lt"/>
              </a:rPr>
              <a:t>Different soft skills</a:t>
            </a:r>
            <a:endParaRPr lang="en-IN" sz="36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03EEC9-13DB-C247-94E9-529CE4C6F0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Negotiation skills</a:t>
            </a:r>
          </a:p>
          <a:p>
            <a:r>
              <a:rPr lang="en-IN" dirty="0"/>
              <a:t>Critical thinking and problem-solving</a:t>
            </a:r>
          </a:p>
          <a:p>
            <a:r>
              <a:rPr lang="en-IN" dirty="0"/>
              <a:t>Teamwork and collaboration</a:t>
            </a:r>
          </a:p>
          <a:p>
            <a:r>
              <a:rPr lang="en-US" dirty="0"/>
              <a:t>Time management and </a:t>
            </a:r>
            <a:r>
              <a:rPr lang="en-US" dirty="0" err="1"/>
              <a:t>organisational</a:t>
            </a:r>
            <a:r>
              <a:rPr lang="en-US" dirty="0"/>
              <a:t> skills</a:t>
            </a:r>
          </a:p>
          <a:p>
            <a:r>
              <a:rPr lang="en-US" dirty="0"/>
              <a:t>Professional writing and documentation skills</a:t>
            </a:r>
          </a:p>
          <a:p>
            <a:r>
              <a:rPr lang="en-IN" dirty="0"/>
              <a:t>Data interpretation and analytical skills</a:t>
            </a:r>
          </a:p>
          <a:p>
            <a:r>
              <a:rPr lang="en-US" dirty="0"/>
              <a:t>Digital and technological communication skills</a:t>
            </a:r>
          </a:p>
          <a:p>
            <a:r>
              <a:rPr lang="en-US" dirty="0"/>
              <a:t>Ethical conduct and professional integrity</a:t>
            </a:r>
            <a:endParaRPr lang="en-IN" dirty="0"/>
          </a:p>
          <a:p>
            <a:endParaRPr lang="en-IN" dirty="0"/>
          </a:p>
        </p:txBody>
      </p:sp>
      <p:sp>
        <p:nvSpPr>
          <p:cNvPr id="4" name="Freeform 9">
            <a:extLst>
              <a:ext uri="{FF2B5EF4-FFF2-40B4-BE49-F238E27FC236}">
                <a16:creationId xmlns:a16="http://schemas.microsoft.com/office/drawing/2014/main" id="{14CF3B6C-DC64-FACE-11B8-04A15259415B}"/>
              </a:ext>
            </a:extLst>
          </p:cNvPr>
          <p:cNvSpPr/>
          <p:nvPr/>
        </p:nvSpPr>
        <p:spPr>
          <a:xfrm rot="8289110" flipH="1" flipV="1">
            <a:off x="-2181164" y="-752111"/>
            <a:ext cx="5458510" cy="6635581"/>
          </a:xfrm>
          <a:custGeom>
            <a:avLst/>
            <a:gdLst/>
            <a:ahLst/>
            <a:cxnLst/>
            <a:rect l="l" t="t" r="r" b="b"/>
            <a:pathLst>
              <a:path w="12716270" h="6635581">
                <a:moveTo>
                  <a:pt x="12716270" y="6635581"/>
                </a:moveTo>
                <a:lnTo>
                  <a:pt x="0" y="6635581"/>
                </a:lnTo>
                <a:lnTo>
                  <a:pt x="0" y="0"/>
                </a:lnTo>
                <a:lnTo>
                  <a:pt x="12716270" y="0"/>
                </a:lnTo>
                <a:lnTo>
                  <a:pt x="12716270" y="6635581"/>
                </a:lnTo>
                <a:close/>
              </a:path>
            </a:pathLst>
          </a:custGeom>
          <a:blipFill>
            <a:blip>
              <a:alphaModFix amt="87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  <p:extLst>
      <p:ext uri="{BB962C8B-B14F-4D97-AF65-F5344CB8AC3E}">
        <p14:creationId xmlns:p14="http://schemas.microsoft.com/office/powerpoint/2010/main" val="2708638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973BE-675A-1BB9-C1D8-4D981EE01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latin typeface="+mn-lt"/>
                <a:ea typeface="+mn-ea"/>
                <a:cs typeface="+mn-cs"/>
              </a:rPr>
              <a:t>Communication skills</a:t>
            </a:r>
            <a:br>
              <a:rPr lang="en-US" b="1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1602E4-D9F4-B5DA-1606-06C4FABBC7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Communication is one of the most important skills for interacting with regulatory bodies. </a:t>
            </a:r>
          </a:p>
          <a:p>
            <a:r>
              <a:rPr lang="en-US" dirty="0"/>
              <a:t>A library professional must communicate complex library-related information in a clear, concise, accurate, and professional manner.</a:t>
            </a:r>
          </a:p>
          <a:p>
            <a:r>
              <a:rPr lang="en-US" dirty="0"/>
              <a:t>Communication takes place through</a:t>
            </a:r>
          </a:p>
          <a:p>
            <a:pPr lvl="1"/>
            <a:r>
              <a:rPr lang="en-US" sz="2800" b="1" dirty="0"/>
              <a:t>written reports</a:t>
            </a:r>
            <a:r>
              <a:rPr lang="en-US" sz="2800" dirty="0"/>
              <a:t> to regulatory bodies</a:t>
            </a:r>
          </a:p>
          <a:p>
            <a:pPr lvl="1"/>
            <a:r>
              <a:rPr lang="en-US" sz="2800" b="1" dirty="0"/>
              <a:t>oral presentations</a:t>
            </a:r>
            <a:r>
              <a:rPr lang="en-US" sz="2800" dirty="0"/>
              <a:t> at the time of inspection</a:t>
            </a:r>
          </a:p>
          <a:p>
            <a:pPr lvl="1"/>
            <a:r>
              <a:rPr lang="en-US" sz="2800" b="1" dirty="0"/>
              <a:t>formal meetings</a:t>
            </a:r>
            <a:r>
              <a:rPr lang="en-US" sz="2800" dirty="0"/>
              <a:t> with higher authorities</a:t>
            </a:r>
          </a:p>
          <a:p>
            <a:pPr lvl="1"/>
            <a:r>
              <a:rPr lang="en-US" sz="2800" b="1" dirty="0"/>
              <a:t>face-to-face discussions </a:t>
            </a:r>
            <a:r>
              <a:rPr lang="en-US" sz="2800" dirty="0"/>
              <a:t>with expert committees.</a:t>
            </a:r>
          </a:p>
          <a:p>
            <a:endParaRPr lang="en-IN" dirty="0"/>
          </a:p>
        </p:txBody>
      </p:sp>
      <p:sp>
        <p:nvSpPr>
          <p:cNvPr id="4" name="Freeform 9">
            <a:extLst>
              <a:ext uri="{FF2B5EF4-FFF2-40B4-BE49-F238E27FC236}">
                <a16:creationId xmlns:a16="http://schemas.microsoft.com/office/drawing/2014/main" id="{7079DB91-B1D8-CC2D-84E8-3176F3FEA62B}"/>
              </a:ext>
            </a:extLst>
          </p:cNvPr>
          <p:cNvSpPr/>
          <p:nvPr/>
        </p:nvSpPr>
        <p:spPr>
          <a:xfrm rot="8289110" flipH="1" flipV="1">
            <a:off x="-2181164" y="-752111"/>
            <a:ext cx="5458510" cy="6635581"/>
          </a:xfrm>
          <a:custGeom>
            <a:avLst/>
            <a:gdLst/>
            <a:ahLst/>
            <a:cxnLst/>
            <a:rect l="l" t="t" r="r" b="b"/>
            <a:pathLst>
              <a:path w="12716270" h="6635581">
                <a:moveTo>
                  <a:pt x="12716270" y="6635581"/>
                </a:moveTo>
                <a:lnTo>
                  <a:pt x="0" y="6635581"/>
                </a:lnTo>
                <a:lnTo>
                  <a:pt x="0" y="0"/>
                </a:lnTo>
                <a:lnTo>
                  <a:pt x="12716270" y="0"/>
                </a:lnTo>
                <a:lnTo>
                  <a:pt x="12716270" y="6635581"/>
                </a:lnTo>
                <a:close/>
              </a:path>
            </a:pathLst>
          </a:custGeom>
          <a:blipFill>
            <a:blip>
              <a:alphaModFix amt="87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  <p:extLst>
      <p:ext uri="{BB962C8B-B14F-4D97-AF65-F5344CB8AC3E}">
        <p14:creationId xmlns:p14="http://schemas.microsoft.com/office/powerpoint/2010/main" val="2629916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040B3-AB40-C857-4EF3-3147B953C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latin typeface="+mn-lt"/>
                <a:ea typeface="+mn-ea"/>
                <a:cs typeface="+mn-cs"/>
              </a:rPr>
              <a:t>Key components of Communication skills</a:t>
            </a:r>
            <a:br>
              <a:rPr lang="en-US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16496E-A63A-D661-75AA-D26A862C1F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Clarity: </a:t>
            </a:r>
            <a:r>
              <a:rPr lang="en-US" dirty="0"/>
              <a:t>Explain information in simple, understandable language.</a:t>
            </a:r>
          </a:p>
          <a:p>
            <a:r>
              <a:rPr lang="en-US" b="1" dirty="0"/>
              <a:t>Conciseness: </a:t>
            </a:r>
            <a:r>
              <a:rPr lang="en-US" dirty="0"/>
              <a:t>Present essential information with necessary details.</a:t>
            </a:r>
          </a:p>
          <a:p>
            <a:r>
              <a:rPr lang="en-US" b="1" dirty="0"/>
              <a:t>Accuracy: </a:t>
            </a:r>
            <a:r>
              <a:rPr lang="en-US" dirty="0"/>
              <a:t>Ensure that statements are supported by verified data.</a:t>
            </a:r>
          </a:p>
          <a:p>
            <a:r>
              <a:rPr lang="en-US" b="1" dirty="0"/>
              <a:t>Professional language: </a:t>
            </a:r>
            <a:r>
              <a:rPr lang="en-US" dirty="0"/>
              <a:t>Use respectful, objective, and appropriate terminology.</a:t>
            </a:r>
          </a:p>
          <a:p>
            <a:r>
              <a:rPr lang="en-US" b="1" dirty="0"/>
              <a:t>Audience awareness: </a:t>
            </a:r>
            <a:r>
              <a:rPr lang="en-US" dirty="0"/>
              <a:t>Adjust explanations according to the knowledge and expectations of the committee.</a:t>
            </a:r>
          </a:p>
          <a:p>
            <a:endParaRPr lang="en-IN" dirty="0"/>
          </a:p>
        </p:txBody>
      </p:sp>
      <p:sp>
        <p:nvSpPr>
          <p:cNvPr id="4" name="Freeform 9">
            <a:extLst>
              <a:ext uri="{FF2B5EF4-FFF2-40B4-BE49-F238E27FC236}">
                <a16:creationId xmlns:a16="http://schemas.microsoft.com/office/drawing/2014/main" id="{0AFE1279-01A5-C325-A17D-B76BDA1F8436}"/>
              </a:ext>
            </a:extLst>
          </p:cNvPr>
          <p:cNvSpPr/>
          <p:nvPr/>
        </p:nvSpPr>
        <p:spPr>
          <a:xfrm rot="8289110" flipH="1" flipV="1">
            <a:off x="-2181164" y="-752111"/>
            <a:ext cx="5458510" cy="6635581"/>
          </a:xfrm>
          <a:custGeom>
            <a:avLst/>
            <a:gdLst/>
            <a:ahLst/>
            <a:cxnLst/>
            <a:rect l="l" t="t" r="r" b="b"/>
            <a:pathLst>
              <a:path w="12716270" h="6635581">
                <a:moveTo>
                  <a:pt x="12716270" y="6635581"/>
                </a:moveTo>
                <a:lnTo>
                  <a:pt x="0" y="6635581"/>
                </a:lnTo>
                <a:lnTo>
                  <a:pt x="0" y="0"/>
                </a:lnTo>
                <a:lnTo>
                  <a:pt x="12716270" y="0"/>
                </a:lnTo>
                <a:lnTo>
                  <a:pt x="12716270" y="6635581"/>
                </a:lnTo>
                <a:close/>
              </a:path>
            </a:pathLst>
          </a:custGeom>
          <a:blipFill>
            <a:blip>
              <a:alphaModFix amt="87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  <p:extLst>
      <p:ext uri="{BB962C8B-B14F-4D97-AF65-F5344CB8AC3E}">
        <p14:creationId xmlns:p14="http://schemas.microsoft.com/office/powerpoint/2010/main" val="1768062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EEF10-144F-2A80-25B3-5848A4DB5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600" b="1" dirty="0">
                <a:latin typeface="+mn-lt"/>
              </a:rPr>
              <a:t>For Example: What are the digital facilities do you provide?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C70B17-BE63-F8AD-71BC-3EC96447C7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Don’t say: “Our library has many digital facilities,” </a:t>
            </a:r>
          </a:p>
          <a:p>
            <a:pPr marL="0" indent="0">
              <a:buNone/>
            </a:pPr>
            <a:r>
              <a:rPr lang="en-US" dirty="0"/>
              <a:t>You must say:</a:t>
            </a:r>
          </a:p>
          <a:p>
            <a:r>
              <a:rPr lang="en-US" dirty="0"/>
              <a:t>My library provides access to:</a:t>
            </a:r>
          </a:p>
          <a:p>
            <a:pPr lvl="1"/>
            <a:r>
              <a:rPr lang="en-US" dirty="0"/>
              <a:t>1300 Electronic journals</a:t>
            </a:r>
          </a:p>
          <a:p>
            <a:pPr lvl="1"/>
            <a:r>
              <a:rPr lang="en-US" dirty="0"/>
              <a:t>34,899 E-books</a:t>
            </a:r>
          </a:p>
          <a:p>
            <a:pPr lvl="1"/>
            <a:r>
              <a:rPr lang="en-US" dirty="0"/>
              <a:t>Institutional repositories with 1500 research content </a:t>
            </a:r>
          </a:p>
          <a:p>
            <a:pPr lvl="1"/>
            <a:r>
              <a:rPr lang="en-US" dirty="0"/>
              <a:t>5 Research databases</a:t>
            </a:r>
          </a:p>
          <a:p>
            <a:r>
              <a:rPr lang="en-US" dirty="0"/>
              <a:t>The library has active library website.</a:t>
            </a:r>
          </a:p>
          <a:p>
            <a:r>
              <a:rPr lang="en-US" dirty="0"/>
              <a:t>Usage statistics and service records </a:t>
            </a:r>
          </a:p>
          <a:p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5E0983-3222-33F4-0BF6-B2379E7FD3B0}"/>
              </a:ext>
            </a:extLst>
          </p:cNvPr>
          <p:cNvSpPr txBox="1"/>
          <p:nvPr/>
        </p:nvSpPr>
        <p:spPr>
          <a:xfrm rot="19715224">
            <a:off x="7837713" y="2782669"/>
            <a:ext cx="369025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>
                <a:solidFill>
                  <a:srgbClr val="C00000"/>
                </a:solidFill>
              </a:rPr>
              <a:t>Clarity</a:t>
            </a:r>
          </a:p>
          <a:p>
            <a:pPr algn="ctr"/>
            <a:r>
              <a:rPr lang="en-IN" sz="2800" b="1" dirty="0">
                <a:solidFill>
                  <a:srgbClr val="C00000"/>
                </a:solidFill>
              </a:rPr>
              <a:t>Conciseness</a:t>
            </a:r>
          </a:p>
          <a:p>
            <a:pPr algn="ctr"/>
            <a:r>
              <a:rPr lang="en-IN" sz="2800" b="1" dirty="0">
                <a:solidFill>
                  <a:srgbClr val="C00000"/>
                </a:solidFill>
              </a:rPr>
              <a:t>Accuracy </a:t>
            </a:r>
          </a:p>
        </p:txBody>
      </p:sp>
      <p:sp>
        <p:nvSpPr>
          <p:cNvPr id="4" name="Freeform 9">
            <a:extLst>
              <a:ext uri="{FF2B5EF4-FFF2-40B4-BE49-F238E27FC236}">
                <a16:creationId xmlns:a16="http://schemas.microsoft.com/office/drawing/2014/main" id="{7FCD3A60-A69E-DD22-2035-758AA9BC2F24}"/>
              </a:ext>
            </a:extLst>
          </p:cNvPr>
          <p:cNvSpPr/>
          <p:nvPr/>
        </p:nvSpPr>
        <p:spPr>
          <a:xfrm rot="19949818" flipH="1" flipV="1">
            <a:off x="5883183" y="283475"/>
            <a:ext cx="5458510" cy="6635581"/>
          </a:xfrm>
          <a:custGeom>
            <a:avLst/>
            <a:gdLst/>
            <a:ahLst/>
            <a:cxnLst/>
            <a:rect l="l" t="t" r="r" b="b"/>
            <a:pathLst>
              <a:path w="12716270" h="6635581">
                <a:moveTo>
                  <a:pt x="12716270" y="6635581"/>
                </a:moveTo>
                <a:lnTo>
                  <a:pt x="0" y="6635581"/>
                </a:lnTo>
                <a:lnTo>
                  <a:pt x="0" y="0"/>
                </a:lnTo>
                <a:lnTo>
                  <a:pt x="12716270" y="0"/>
                </a:lnTo>
                <a:lnTo>
                  <a:pt x="12716270" y="6635581"/>
                </a:lnTo>
                <a:close/>
              </a:path>
            </a:pathLst>
          </a:custGeom>
          <a:blipFill>
            <a:blip>
              <a:alphaModFix amt="87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  <p:extLst>
      <p:ext uri="{BB962C8B-B14F-4D97-AF65-F5344CB8AC3E}">
        <p14:creationId xmlns:p14="http://schemas.microsoft.com/office/powerpoint/2010/main" val="3116060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A79455-5734-6063-C379-C48F556527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05B40-86AD-9110-4BDE-FE0537427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+mn-lt"/>
              </a:rPr>
              <a:t>Digital facilities provided through:</a:t>
            </a:r>
            <a:endParaRPr lang="en-IN" sz="3600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081A81-7163-B3B6-CEBF-20C5D912F4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7515" y="1978025"/>
            <a:ext cx="4713514" cy="4351338"/>
          </a:xfrm>
        </p:spPr>
        <p:txBody>
          <a:bodyPr>
            <a:normAutofit/>
          </a:bodyPr>
          <a:lstStyle/>
          <a:p>
            <a:r>
              <a:rPr lang="en-US" dirty="0"/>
              <a:t>Library website</a:t>
            </a:r>
          </a:p>
          <a:p>
            <a:r>
              <a:rPr lang="en-US" dirty="0"/>
              <a:t>Library Facebook</a:t>
            </a:r>
          </a:p>
          <a:p>
            <a:r>
              <a:rPr lang="en-US" dirty="0"/>
              <a:t>X (twitter)</a:t>
            </a:r>
          </a:p>
          <a:p>
            <a:r>
              <a:rPr lang="en-US" dirty="0"/>
              <a:t>LinkedIn</a:t>
            </a:r>
          </a:p>
          <a:p>
            <a:r>
              <a:rPr lang="en-US" dirty="0"/>
              <a:t>Blog</a:t>
            </a:r>
          </a:p>
          <a:p>
            <a:r>
              <a:rPr lang="en-US" dirty="0"/>
              <a:t>WhatsApp groups</a:t>
            </a:r>
          </a:p>
          <a:p>
            <a:r>
              <a:rPr lang="en-US" dirty="0"/>
              <a:t>Subject gateways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IN" dirty="0"/>
          </a:p>
        </p:txBody>
      </p:sp>
      <p:sp>
        <p:nvSpPr>
          <p:cNvPr id="5" name="Freeform 10">
            <a:extLst>
              <a:ext uri="{FF2B5EF4-FFF2-40B4-BE49-F238E27FC236}">
                <a16:creationId xmlns:a16="http://schemas.microsoft.com/office/drawing/2014/main" id="{80872D63-39A9-4E46-8AB0-617C0227EC57}"/>
              </a:ext>
            </a:extLst>
          </p:cNvPr>
          <p:cNvSpPr/>
          <p:nvPr/>
        </p:nvSpPr>
        <p:spPr>
          <a:xfrm flipH="1" flipV="1">
            <a:off x="7746662" y="0"/>
            <a:ext cx="4434451" cy="2556654"/>
          </a:xfrm>
          <a:custGeom>
            <a:avLst/>
            <a:gdLst/>
            <a:ahLst/>
            <a:cxnLst/>
            <a:rect l="l" t="t" r="r" b="b"/>
            <a:pathLst>
              <a:path w="5871820" h="3280879">
                <a:moveTo>
                  <a:pt x="5871820" y="3280880"/>
                </a:moveTo>
                <a:lnTo>
                  <a:pt x="0" y="3280880"/>
                </a:lnTo>
                <a:lnTo>
                  <a:pt x="0" y="0"/>
                </a:lnTo>
                <a:lnTo>
                  <a:pt x="5871820" y="0"/>
                </a:lnTo>
                <a:lnTo>
                  <a:pt x="5871820" y="3280880"/>
                </a:lnTo>
                <a:close/>
              </a:path>
            </a:pathLst>
          </a:custGeom>
          <a:blipFill>
            <a:blip r:embed="rId2">
              <a:alphaModFix amt="69000"/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722383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CBD6C8-0FD7-8862-0D40-D9C1913D0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7F8C0-500F-E8A6-A20B-AEEC48EB7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+mn-lt"/>
              </a:rPr>
              <a:t>     In Library Website </a:t>
            </a:r>
            <a:endParaRPr lang="en-IN" sz="3600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F5FAFD-B3F4-2CF1-9F6C-BAA43BC503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2800" dirty="0"/>
              <a:t>Link to various e-resources</a:t>
            </a:r>
          </a:p>
          <a:p>
            <a:pPr lvl="1"/>
            <a:r>
              <a:rPr lang="en-US" sz="2800" dirty="0"/>
              <a:t>Link to </a:t>
            </a:r>
            <a:r>
              <a:rPr lang="en-IN" sz="2800" dirty="0"/>
              <a:t>e-PG Pathshala</a:t>
            </a:r>
            <a:endParaRPr lang="en-US" sz="2800" dirty="0"/>
          </a:p>
          <a:p>
            <a:pPr lvl="1"/>
            <a:r>
              <a:rPr lang="en-US" sz="2800" dirty="0"/>
              <a:t>Link to </a:t>
            </a:r>
            <a:r>
              <a:rPr lang="en-IN" sz="2800" dirty="0" err="1"/>
              <a:t>eGyanKosh</a:t>
            </a:r>
            <a:endParaRPr lang="en-IN" sz="2800" dirty="0"/>
          </a:p>
          <a:p>
            <a:pPr lvl="1"/>
            <a:r>
              <a:rPr lang="en-US" sz="2800" dirty="0"/>
              <a:t>Link to AI tools</a:t>
            </a:r>
          </a:p>
          <a:p>
            <a:pPr lvl="1"/>
            <a:r>
              <a:rPr lang="en-US" sz="2800" dirty="0"/>
              <a:t>Link to Social Networking Sites</a:t>
            </a:r>
          </a:p>
          <a:p>
            <a:pPr lvl="1"/>
            <a:r>
              <a:rPr lang="en-US" sz="2800" dirty="0"/>
              <a:t>Link to Research Visibility tools</a:t>
            </a:r>
          </a:p>
          <a:p>
            <a:pPr lvl="1"/>
            <a:r>
              <a:rPr lang="en-US" sz="2800" dirty="0"/>
              <a:t>Digital Notice board</a:t>
            </a:r>
          </a:p>
          <a:p>
            <a:pPr lvl="1"/>
            <a:r>
              <a:rPr lang="en-IN" sz="2800" dirty="0"/>
              <a:t>Digital Newspaper Lounge</a:t>
            </a:r>
            <a:endParaRPr lang="en-US" sz="28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IN" sz="3200" dirty="0"/>
          </a:p>
        </p:txBody>
      </p:sp>
      <p:sp>
        <p:nvSpPr>
          <p:cNvPr id="5" name="Freeform 10">
            <a:extLst>
              <a:ext uri="{FF2B5EF4-FFF2-40B4-BE49-F238E27FC236}">
                <a16:creationId xmlns:a16="http://schemas.microsoft.com/office/drawing/2014/main" id="{DC81D9DD-1646-C8E4-34FC-56397528AA31}"/>
              </a:ext>
            </a:extLst>
          </p:cNvPr>
          <p:cNvSpPr/>
          <p:nvPr/>
        </p:nvSpPr>
        <p:spPr>
          <a:xfrm flipH="1" flipV="1">
            <a:off x="7757549" y="-55562"/>
            <a:ext cx="4434451" cy="2556654"/>
          </a:xfrm>
          <a:custGeom>
            <a:avLst/>
            <a:gdLst/>
            <a:ahLst/>
            <a:cxnLst/>
            <a:rect l="l" t="t" r="r" b="b"/>
            <a:pathLst>
              <a:path w="5871820" h="3280879">
                <a:moveTo>
                  <a:pt x="5871820" y="3280880"/>
                </a:moveTo>
                <a:lnTo>
                  <a:pt x="0" y="3280880"/>
                </a:lnTo>
                <a:lnTo>
                  <a:pt x="0" y="0"/>
                </a:lnTo>
                <a:lnTo>
                  <a:pt x="5871820" y="0"/>
                </a:lnTo>
                <a:lnTo>
                  <a:pt x="5871820" y="3280880"/>
                </a:lnTo>
                <a:close/>
              </a:path>
            </a:pathLst>
          </a:custGeom>
          <a:blipFill>
            <a:blip r:embed="rId2">
              <a:alphaModFix amt="69000"/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018248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DF717-AD70-5905-7E00-602CC482A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IN" sz="3600" b="1" dirty="0">
                <a:latin typeface="+mn-lt"/>
              </a:rPr>
              <a:t>Create Dynamic library website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08C158-C7F0-307E-3F46-ACB40FFF84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5657" y="1825625"/>
            <a:ext cx="10178143" cy="4351338"/>
          </a:xfrm>
        </p:spPr>
        <p:txBody>
          <a:bodyPr/>
          <a:lstStyle/>
          <a:p>
            <a:r>
              <a:rPr lang="en-US" dirty="0"/>
              <a:t>A library website is a digital space that represents a library and its resources to users.</a:t>
            </a:r>
          </a:p>
          <a:p>
            <a:r>
              <a:rPr lang="en-US" dirty="0"/>
              <a:t> It can be used to access library sources and services.</a:t>
            </a:r>
          </a:p>
        </p:txBody>
      </p:sp>
    </p:spTree>
    <p:extLst>
      <p:ext uri="{BB962C8B-B14F-4D97-AF65-F5344CB8AC3E}">
        <p14:creationId xmlns:p14="http://schemas.microsoft.com/office/powerpoint/2010/main" val="42945246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02BAC-B863-E252-B692-659EABD15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938" y="365125"/>
            <a:ext cx="6276976" cy="1325563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+mn-lt"/>
              </a:rPr>
              <a:t>Why Does a Library Website Matter?</a:t>
            </a:r>
            <a:endParaRPr lang="en-IN" sz="3600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6DB79D-CCBA-F05A-B7B7-B66A53B6ED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571" y="1825625"/>
            <a:ext cx="11484429" cy="4351338"/>
          </a:xfrm>
        </p:spPr>
        <p:txBody>
          <a:bodyPr/>
          <a:lstStyle/>
          <a:p>
            <a:r>
              <a:rPr lang="en-US" dirty="0"/>
              <a:t>To </a:t>
            </a:r>
            <a:r>
              <a:rPr lang="en-US" b="1" dirty="0"/>
              <a:t>reach</a:t>
            </a:r>
            <a:r>
              <a:rPr lang="en-US" dirty="0"/>
              <a:t> the </a:t>
            </a:r>
            <a:r>
              <a:rPr lang="en-US" b="1" dirty="0"/>
              <a:t>unreached</a:t>
            </a:r>
            <a:r>
              <a:rPr lang="en-US" dirty="0"/>
              <a:t> users</a:t>
            </a:r>
          </a:p>
          <a:p>
            <a:r>
              <a:rPr lang="en-US" dirty="0"/>
              <a:t>To </a:t>
            </a:r>
            <a:r>
              <a:rPr lang="en-US" b="1" dirty="0"/>
              <a:t>discover</a:t>
            </a:r>
            <a:r>
              <a:rPr lang="en-US" dirty="0"/>
              <a:t> the </a:t>
            </a:r>
            <a:r>
              <a:rPr lang="en-US" b="1" dirty="0"/>
              <a:t>covered</a:t>
            </a:r>
            <a:r>
              <a:rPr lang="en-US" dirty="0"/>
              <a:t> sources</a:t>
            </a:r>
          </a:p>
          <a:p>
            <a:r>
              <a:rPr lang="en-US" dirty="0"/>
              <a:t>To </a:t>
            </a:r>
            <a:r>
              <a:rPr lang="en-US" b="1" dirty="0"/>
              <a:t>connect</a:t>
            </a:r>
            <a:r>
              <a:rPr lang="en-US" dirty="0"/>
              <a:t> the </a:t>
            </a:r>
            <a:r>
              <a:rPr lang="en-US" b="1" dirty="0"/>
              <a:t>disconnected</a:t>
            </a:r>
            <a:r>
              <a:rPr lang="en-US" dirty="0"/>
              <a:t> users</a:t>
            </a:r>
          </a:p>
          <a:p>
            <a:r>
              <a:rPr lang="en-US" dirty="0"/>
              <a:t>To </a:t>
            </a:r>
            <a:r>
              <a:rPr lang="en-US" b="1" dirty="0"/>
              <a:t>reschedule</a:t>
            </a:r>
            <a:r>
              <a:rPr lang="en-US" dirty="0"/>
              <a:t> the </a:t>
            </a:r>
            <a:r>
              <a:rPr lang="en-US" b="1" dirty="0"/>
              <a:t>scheduled</a:t>
            </a:r>
            <a:r>
              <a:rPr lang="en-US" dirty="0"/>
              <a:t> timings</a:t>
            </a:r>
          </a:p>
          <a:p>
            <a:r>
              <a:rPr lang="en-US" dirty="0"/>
              <a:t>To </a:t>
            </a:r>
            <a:r>
              <a:rPr lang="en-US" b="1" dirty="0"/>
              <a:t>read</a:t>
            </a:r>
            <a:r>
              <a:rPr lang="en-US" dirty="0"/>
              <a:t> the </a:t>
            </a:r>
            <a:r>
              <a:rPr lang="en-US" b="1" dirty="0"/>
              <a:t>unread</a:t>
            </a:r>
            <a:r>
              <a:rPr lang="en-US" dirty="0"/>
              <a:t> articles</a:t>
            </a:r>
          </a:p>
          <a:p>
            <a:r>
              <a:rPr lang="en-US" dirty="0"/>
              <a:t>To </a:t>
            </a:r>
            <a:r>
              <a:rPr lang="en-US" b="1" dirty="0"/>
              <a:t>touch</a:t>
            </a:r>
            <a:r>
              <a:rPr lang="en-US" dirty="0"/>
              <a:t> the </a:t>
            </a:r>
            <a:r>
              <a:rPr lang="en-US" b="1" dirty="0"/>
              <a:t>untouched</a:t>
            </a:r>
            <a:r>
              <a:rPr lang="en-US" dirty="0"/>
              <a:t> books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22891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B96F4-8882-A874-357F-5B0E6946D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600" b="1" dirty="0">
                <a:latin typeface="+mn-lt"/>
              </a:rPr>
              <a:t>Create QR walls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80AD8C-4D63-A247-30BE-BF3CD0E882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Hostel Corridor and Dining hall</a:t>
            </a:r>
          </a:p>
          <a:p>
            <a:r>
              <a:rPr lang="en-IN" dirty="0"/>
              <a:t>Departments</a:t>
            </a:r>
          </a:p>
          <a:p>
            <a:r>
              <a:rPr lang="en-IN" dirty="0"/>
              <a:t>Department Labs</a:t>
            </a:r>
          </a:p>
          <a:p>
            <a:r>
              <a:rPr lang="en-IN" dirty="0"/>
              <a:t>Faculty member’s Offices</a:t>
            </a:r>
          </a:p>
          <a:p>
            <a:endParaRPr lang="en-IN" dirty="0"/>
          </a:p>
          <a:p>
            <a:endParaRPr lang="en-IN" dirty="0"/>
          </a:p>
        </p:txBody>
      </p:sp>
      <p:sp>
        <p:nvSpPr>
          <p:cNvPr id="4" name="Freeform 9">
            <a:extLst>
              <a:ext uri="{FF2B5EF4-FFF2-40B4-BE49-F238E27FC236}">
                <a16:creationId xmlns:a16="http://schemas.microsoft.com/office/drawing/2014/main" id="{1F64FE13-6033-5FEE-B382-4F09BEE853B6}"/>
              </a:ext>
            </a:extLst>
          </p:cNvPr>
          <p:cNvSpPr/>
          <p:nvPr/>
        </p:nvSpPr>
        <p:spPr>
          <a:xfrm rot="8289110" flipH="1" flipV="1">
            <a:off x="-2181164" y="-752111"/>
            <a:ext cx="5458510" cy="6635581"/>
          </a:xfrm>
          <a:custGeom>
            <a:avLst/>
            <a:gdLst/>
            <a:ahLst/>
            <a:cxnLst/>
            <a:rect l="l" t="t" r="r" b="b"/>
            <a:pathLst>
              <a:path w="12716270" h="6635581">
                <a:moveTo>
                  <a:pt x="12716270" y="6635581"/>
                </a:moveTo>
                <a:lnTo>
                  <a:pt x="0" y="6635581"/>
                </a:lnTo>
                <a:lnTo>
                  <a:pt x="0" y="0"/>
                </a:lnTo>
                <a:lnTo>
                  <a:pt x="12716270" y="0"/>
                </a:lnTo>
                <a:lnTo>
                  <a:pt x="12716270" y="6635581"/>
                </a:lnTo>
                <a:close/>
              </a:path>
            </a:pathLst>
          </a:custGeom>
          <a:blipFill>
            <a:blip>
              <a:alphaModFix amt="87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  <p:extLst>
      <p:ext uri="{BB962C8B-B14F-4D97-AF65-F5344CB8AC3E}">
        <p14:creationId xmlns:p14="http://schemas.microsoft.com/office/powerpoint/2010/main" val="23885966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6B916-B4F7-8C9B-9092-57A0DBBFF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latin typeface="+mn-lt"/>
                <a:ea typeface="+mn-ea"/>
                <a:cs typeface="+mn-cs"/>
              </a:rPr>
              <a:t>Presentation skills</a:t>
            </a:r>
            <a:br>
              <a:rPr lang="en-US" b="1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F4B47B-EF72-607E-E4EC-9A0884CD01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1" y="1405731"/>
            <a:ext cx="10515600" cy="4351338"/>
          </a:xfrm>
        </p:spPr>
        <p:txBody>
          <a:bodyPr>
            <a:normAutofit/>
          </a:bodyPr>
          <a:lstStyle/>
          <a:p>
            <a:r>
              <a:rPr lang="en-US" sz="3200" dirty="0"/>
              <a:t>Presentation skills enable librarians to communicate</a:t>
            </a:r>
          </a:p>
          <a:p>
            <a:pPr lvl="1"/>
            <a:r>
              <a:rPr lang="en-US" sz="2800" dirty="0"/>
              <a:t>Institutional achievements</a:t>
            </a:r>
          </a:p>
          <a:p>
            <a:pPr lvl="1"/>
            <a:r>
              <a:rPr lang="en-US" sz="2800" dirty="0"/>
              <a:t>Explain challenges, and d</a:t>
            </a:r>
          </a:p>
          <a:p>
            <a:pPr lvl="1"/>
            <a:r>
              <a:rPr lang="en-US" sz="2800" dirty="0"/>
              <a:t>Demonstrate the value of library services to expert committees.</a:t>
            </a:r>
          </a:p>
          <a:p>
            <a:r>
              <a:rPr lang="en-US" sz="3200" dirty="0"/>
              <a:t>A good presentation should be logically structured, evidence-based, visually clear, and focused on the evaluation criteria.</a:t>
            </a:r>
          </a:p>
          <a:p>
            <a:endParaRPr lang="en-IN" sz="3200" dirty="0"/>
          </a:p>
        </p:txBody>
      </p:sp>
      <p:sp>
        <p:nvSpPr>
          <p:cNvPr id="4" name="AutoShape 2" descr="Presentation Skills for Leaders - Udemy Business">
            <a:extLst>
              <a:ext uri="{FF2B5EF4-FFF2-40B4-BE49-F238E27FC236}">
                <a16:creationId xmlns:a16="http://schemas.microsoft.com/office/drawing/2014/main" id="{96FBEA8B-6013-D9D9-23F3-BCAA3A2124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" name="AutoShape 4" descr="Presentation Skills for Leaders - Udemy Business">
            <a:extLst>
              <a:ext uri="{FF2B5EF4-FFF2-40B4-BE49-F238E27FC236}">
                <a16:creationId xmlns:a16="http://schemas.microsoft.com/office/drawing/2014/main" id="{F40957B8-FE86-E90C-8DC5-03CA680FD50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1432A969-ACAC-1CDC-F9EC-CF9E9B5C142B}"/>
              </a:ext>
            </a:extLst>
          </p:cNvPr>
          <p:cNvSpPr/>
          <p:nvPr/>
        </p:nvSpPr>
        <p:spPr>
          <a:xfrm rot="8289110" flipH="1" flipV="1">
            <a:off x="-2181164" y="-752111"/>
            <a:ext cx="5458510" cy="6635581"/>
          </a:xfrm>
          <a:custGeom>
            <a:avLst/>
            <a:gdLst/>
            <a:ahLst/>
            <a:cxnLst/>
            <a:rect l="l" t="t" r="r" b="b"/>
            <a:pathLst>
              <a:path w="12716270" h="6635581">
                <a:moveTo>
                  <a:pt x="12716270" y="6635581"/>
                </a:moveTo>
                <a:lnTo>
                  <a:pt x="0" y="6635581"/>
                </a:lnTo>
                <a:lnTo>
                  <a:pt x="0" y="0"/>
                </a:lnTo>
                <a:lnTo>
                  <a:pt x="12716270" y="0"/>
                </a:lnTo>
                <a:lnTo>
                  <a:pt x="12716270" y="6635581"/>
                </a:lnTo>
                <a:close/>
              </a:path>
            </a:pathLst>
          </a:custGeom>
          <a:blipFill>
            <a:blip>
              <a:alphaModFix amt="87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  <p:extLst>
      <p:ext uri="{BB962C8B-B14F-4D97-AF65-F5344CB8AC3E}">
        <p14:creationId xmlns:p14="http://schemas.microsoft.com/office/powerpoint/2010/main" val="321302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013D2-3C78-941B-BCB7-57DD34FF2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+mn-lt"/>
              </a:rPr>
              <a:t>Essential presentation techniques</a:t>
            </a:r>
            <a:br>
              <a:rPr lang="en-US" sz="3600" b="1" dirty="0">
                <a:latin typeface="+mn-lt"/>
              </a:rPr>
            </a:br>
            <a:endParaRPr lang="en-IN" sz="3600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C10A71-7763-4582-70B6-EF5AB8B9A5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/>
              <a:t>Begin with a brief </a:t>
            </a:r>
            <a:r>
              <a:rPr lang="en-US" sz="3200" b="1" dirty="0">
                <a:solidFill>
                  <a:srgbClr val="FF0000"/>
                </a:solidFill>
              </a:rPr>
              <a:t>introduction</a:t>
            </a:r>
            <a:r>
              <a:rPr lang="en-US" sz="3200" dirty="0"/>
              <a:t> to the library and its institutional role.</a:t>
            </a:r>
          </a:p>
          <a:p>
            <a:r>
              <a:rPr lang="en-US" sz="3200" dirty="0"/>
              <a:t>Use </a:t>
            </a:r>
            <a:r>
              <a:rPr lang="en-US" sz="3200" dirty="0">
                <a:solidFill>
                  <a:srgbClr val="FF0000"/>
                </a:solidFill>
              </a:rPr>
              <a:t>tables, charts, photographs</a:t>
            </a:r>
            <a:r>
              <a:rPr lang="en-US" sz="3200" dirty="0"/>
              <a:t>, and concise bullet points where appropriate.</a:t>
            </a:r>
          </a:p>
          <a:p>
            <a:r>
              <a:rPr lang="en-US" sz="3200" dirty="0"/>
              <a:t>Highlight </a:t>
            </a:r>
            <a:r>
              <a:rPr lang="en-US" sz="3200" dirty="0">
                <a:solidFill>
                  <a:srgbClr val="FF0000"/>
                </a:solidFill>
              </a:rPr>
              <a:t>achievements and improvements.</a:t>
            </a:r>
          </a:p>
          <a:p>
            <a:r>
              <a:rPr lang="en-US" sz="3200" dirty="0"/>
              <a:t>Explain the </a:t>
            </a:r>
            <a:r>
              <a:rPr lang="en-US" sz="3200" dirty="0">
                <a:solidFill>
                  <a:srgbClr val="FF0000"/>
                </a:solidFill>
              </a:rPr>
              <a:t>impact of library services on students, faculty</a:t>
            </a:r>
            <a:r>
              <a:rPr lang="en-US" sz="3200" dirty="0"/>
              <a:t>, and researchers.</a:t>
            </a:r>
          </a:p>
          <a:p>
            <a:r>
              <a:rPr lang="en-US" sz="3200" dirty="0"/>
              <a:t>Conclude with </a:t>
            </a:r>
            <a:r>
              <a:rPr lang="en-US" sz="3200" dirty="0">
                <a:solidFill>
                  <a:srgbClr val="FF0000"/>
                </a:solidFill>
              </a:rPr>
              <a:t>future plans</a:t>
            </a:r>
            <a:r>
              <a:rPr lang="en-US" sz="3200" dirty="0"/>
              <a:t> and areas requiring institutional support.</a:t>
            </a:r>
          </a:p>
          <a:p>
            <a:endParaRPr lang="en-IN" sz="3200" dirty="0"/>
          </a:p>
        </p:txBody>
      </p:sp>
      <p:sp>
        <p:nvSpPr>
          <p:cNvPr id="4" name="Freeform 9">
            <a:extLst>
              <a:ext uri="{FF2B5EF4-FFF2-40B4-BE49-F238E27FC236}">
                <a16:creationId xmlns:a16="http://schemas.microsoft.com/office/drawing/2014/main" id="{072299B1-354F-04B0-24F7-B37FB8F03FB0}"/>
              </a:ext>
            </a:extLst>
          </p:cNvPr>
          <p:cNvSpPr/>
          <p:nvPr/>
        </p:nvSpPr>
        <p:spPr>
          <a:xfrm rot="8289110" flipH="1" flipV="1">
            <a:off x="-2181164" y="-752111"/>
            <a:ext cx="5458510" cy="6635581"/>
          </a:xfrm>
          <a:custGeom>
            <a:avLst/>
            <a:gdLst/>
            <a:ahLst/>
            <a:cxnLst/>
            <a:rect l="l" t="t" r="r" b="b"/>
            <a:pathLst>
              <a:path w="12716270" h="6635581">
                <a:moveTo>
                  <a:pt x="12716270" y="6635581"/>
                </a:moveTo>
                <a:lnTo>
                  <a:pt x="0" y="6635581"/>
                </a:lnTo>
                <a:lnTo>
                  <a:pt x="0" y="0"/>
                </a:lnTo>
                <a:lnTo>
                  <a:pt x="12716270" y="0"/>
                </a:lnTo>
                <a:lnTo>
                  <a:pt x="12716270" y="6635581"/>
                </a:lnTo>
                <a:close/>
              </a:path>
            </a:pathLst>
          </a:custGeom>
          <a:blipFill>
            <a:blip>
              <a:alphaModFix amt="87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  <p:extLst>
      <p:ext uri="{BB962C8B-B14F-4D97-AF65-F5344CB8AC3E}">
        <p14:creationId xmlns:p14="http://schemas.microsoft.com/office/powerpoint/2010/main" val="29850209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3D692-C0D5-240B-CB67-6DD7F5116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+mn-lt"/>
              </a:rPr>
              <a:t>Example: Development of digital library services</a:t>
            </a:r>
            <a:endParaRPr lang="en-IN" sz="3600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4AEF1-1460-3AE1-2D18-37CDA73760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explaining the development of digital library services, the librarian could show a </a:t>
            </a:r>
            <a:r>
              <a:rPr lang="en-US" b="1" dirty="0">
                <a:solidFill>
                  <a:srgbClr val="FF0000"/>
                </a:solidFill>
              </a:rPr>
              <a:t>three-year trend in electronic-resource usage, user training </a:t>
            </a:r>
            <a:r>
              <a:rPr lang="en-US" b="1" dirty="0" err="1">
                <a:solidFill>
                  <a:srgbClr val="FF0000"/>
                </a:solidFill>
              </a:rPr>
              <a:t>programmes</a:t>
            </a:r>
            <a:r>
              <a:rPr lang="en-US" b="1" dirty="0">
                <a:solidFill>
                  <a:srgbClr val="FF0000"/>
                </a:solidFill>
              </a:rPr>
              <a:t>, and research-support activities.</a:t>
            </a:r>
          </a:p>
          <a:p>
            <a:r>
              <a:rPr lang="en-US" dirty="0"/>
              <a:t>The presentation should not simply describe facilities</a:t>
            </a:r>
          </a:p>
          <a:p>
            <a:r>
              <a:rPr lang="en-US" dirty="0"/>
              <a:t>You should explain </a:t>
            </a:r>
            <a:r>
              <a:rPr lang="en-US" b="1" dirty="0">
                <a:solidFill>
                  <a:srgbClr val="FF0000"/>
                </a:solidFill>
              </a:rPr>
              <a:t>how those facilities are used and what outcomes they support.</a:t>
            </a:r>
          </a:p>
          <a:p>
            <a:endParaRPr lang="en-IN" dirty="0"/>
          </a:p>
        </p:txBody>
      </p:sp>
      <p:sp>
        <p:nvSpPr>
          <p:cNvPr id="4" name="Freeform 9">
            <a:extLst>
              <a:ext uri="{FF2B5EF4-FFF2-40B4-BE49-F238E27FC236}">
                <a16:creationId xmlns:a16="http://schemas.microsoft.com/office/drawing/2014/main" id="{A854C97E-7665-B039-13C4-933C0CFD83F8}"/>
              </a:ext>
            </a:extLst>
          </p:cNvPr>
          <p:cNvSpPr/>
          <p:nvPr/>
        </p:nvSpPr>
        <p:spPr>
          <a:xfrm rot="8289110" flipH="1" flipV="1">
            <a:off x="-2181164" y="-752111"/>
            <a:ext cx="5458510" cy="6635581"/>
          </a:xfrm>
          <a:custGeom>
            <a:avLst/>
            <a:gdLst/>
            <a:ahLst/>
            <a:cxnLst/>
            <a:rect l="l" t="t" r="r" b="b"/>
            <a:pathLst>
              <a:path w="12716270" h="6635581">
                <a:moveTo>
                  <a:pt x="12716270" y="6635581"/>
                </a:moveTo>
                <a:lnTo>
                  <a:pt x="0" y="6635581"/>
                </a:lnTo>
                <a:lnTo>
                  <a:pt x="0" y="0"/>
                </a:lnTo>
                <a:lnTo>
                  <a:pt x="12716270" y="0"/>
                </a:lnTo>
                <a:lnTo>
                  <a:pt x="12716270" y="6635581"/>
                </a:lnTo>
                <a:close/>
              </a:path>
            </a:pathLst>
          </a:custGeom>
          <a:blipFill>
            <a:blip>
              <a:alphaModFix amt="87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  <p:extLst>
      <p:ext uri="{BB962C8B-B14F-4D97-AF65-F5344CB8AC3E}">
        <p14:creationId xmlns:p14="http://schemas.microsoft.com/office/powerpoint/2010/main" val="33599631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9A0EC-C25E-B061-B0BD-063E781A6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+mn-lt"/>
              </a:rPr>
              <a:t>Research-support activities.</a:t>
            </a:r>
            <a:br>
              <a:rPr lang="en-US" sz="3600" b="1" dirty="0">
                <a:latin typeface="+mn-lt"/>
              </a:rPr>
            </a:br>
            <a:endParaRPr lang="en-IN" sz="3600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20F367-18B0-D3B5-716D-BAE3F28486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Workshops on </a:t>
            </a:r>
          </a:p>
          <a:p>
            <a:r>
              <a:rPr lang="en-IN" dirty="0"/>
              <a:t>Reference Management tools</a:t>
            </a:r>
          </a:p>
          <a:p>
            <a:r>
              <a:rPr lang="en-IN" dirty="0"/>
              <a:t>Plagiarism detection tools</a:t>
            </a:r>
          </a:p>
          <a:p>
            <a:r>
              <a:rPr lang="en-IN" dirty="0"/>
              <a:t>Research visibility tools</a:t>
            </a:r>
          </a:p>
          <a:p>
            <a:r>
              <a:rPr lang="en-IN" dirty="0"/>
              <a:t>Statistical tools</a:t>
            </a:r>
          </a:p>
          <a:p>
            <a:pPr marL="0" indent="0">
              <a:buNone/>
            </a:pPr>
            <a:endParaRPr lang="en-IN" dirty="0"/>
          </a:p>
        </p:txBody>
      </p:sp>
      <p:sp>
        <p:nvSpPr>
          <p:cNvPr id="4" name="Freeform 9">
            <a:extLst>
              <a:ext uri="{FF2B5EF4-FFF2-40B4-BE49-F238E27FC236}">
                <a16:creationId xmlns:a16="http://schemas.microsoft.com/office/drawing/2014/main" id="{1F5255FD-83E4-2935-501A-4C618E8FFDF0}"/>
              </a:ext>
            </a:extLst>
          </p:cNvPr>
          <p:cNvSpPr/>
          <p:nvPr/>
        </p:nvSpPr>
        <p:spPr>
          <a:xfrm rot="8289110" flipH="1" flipV="1">
            <a:off x="-2181164" y="-752111"/>
            <a:ext cx="5458510" cy="6635581"/>
          </a:xfrm>
          <a:custGeom>
            <a:avLst/>
            <a:gdLst/>
            <a:ahLst/>
            <a:cxnLst/>
            <a:rect l="l" t="t" r="r" b="b"/>
            <a:pathLst>
              <a:path w="12716270" h="6635581">
                <a:moveTo>
                  <a:pt x="12716270" y="6635581"/>
                </a:moveTo>
                <a:lnTo>
                  <a:pt x="0" y="6635581"/>
                </a:lnTo>
                <a:lnTo>
                  <a:pt x="0" y="0"/>
                </a:lnTo>
                <a:lnTo>
                  <a:pt x="12716270" y="0"/>
                </a:lnTo>
                <a:lnTo>
                  <a:pt x="12716270" y="6635581"/>
                </a:lnTo>
                <a:close/>
              </a:path>
            </a:pathLst>
          </a:custGeom>
          <a:blipFill>
            <a:blip>
              <a:alphaModFix amt="87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  <p:extLst>
      <p:ext uri="{BB962C8B-B14F-4D97-AF65-F5344CB8AC3E}">
        <p14:creationId xmlns:p14="http://schemas.microsoft.com/office/powerpoint/2010/main" val="284240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32C8E-09FE-8D0D-CE96-0E137DB3B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171" y="-44677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+mn-lt"/>
              </a:rPr>
              <a:t>Active listening skills</a:t>
            </a:r>
            <a:br>
              <a:rPr lang="en-US" sz="3600" b="1" dirty="0">
                <a:latin typeface="+mn-lt"/>
              </a:rPr>
            </a:br>
            <a:endParaRPr lang="en-IN" sz="36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E5B1FC-22CA-A285-7509-579ABA4605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543" y="1161596"/>
            <a:ext cx="10515600" cy="4351338"/>
          </a:xfrm>
        </p:spPr>
        <p:txBody>
          <a:bodyPr/>
          <a:lstStyle/>
          <a:p>
            <a:r>
              <a:rPr lang="en-US" dirty="0"/>
              <a:t>Active listening means carefully understanding what the regulatory committee asks before preparing a response.</a:t>
            </a:r>
          </a:p>
          <a:p>
            <a:r>
              <a:rPr lang="en-US" dirty="0"/>
              <a:t>It involves attention, patience, clarification, and appropriate acknowledgement.</a:t>
            </a:r>
          </a:p>
          <a:p>
            <a:r>
              <a:rPr lang="en-US" dirty="0"/>
              <a:t>Library professionals should avoid interrupting committee members, making premature assumptions, or responding defensively to questions.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597747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8F0BA-64CC-2036-F42B-D6DF97805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+mn-lt"/>
              </a:rPr>
              <a:t>How to practice active listening</a:t>
            </a:r>
            <a:br>
              <a:rPr lang="en-US" sz="3600" b="1" dirty="0">
                <a:latin typeface="+mn-lt"/>
              </a:rPr>
            </a:br>
            <a:endParaRPr lang="en-IN" sz="3600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3FC405-0161-8BB3-60A5-F2686D4ED4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Listen to the complete question.</a:t>
            </a:r>
          </a:p>
          <a:p>
            <a:r>
              <a:rPr lang="en-US" dirty="0"/>
              <a:t>Ask for clarification when the question is unclear.</a:t>
            </a:r>
          </a:p>
          <a:p>
            <a:r>
              <a:rPr lang="en-US" dirty="0"/>
              <a:t>Take brief notes when several issues are raised.</a:t>
            </a:r>
          </a:p>
          <a:p>
            <a:r>
              <a:rPr lang="en-US" dirty="0"/>
              <a:t>Respond directly to the question asked.</a:t>
            </a:r>
          </a:p>
          <a:p>
            <a:r>
              <a:rPr lang="en-US" dirty="0"/>
              <a:t>Confirm any follow-up requirements.</a:t>
            </a:r>
          </a:p>
          <a:p>
            <a:endParaRPr lang="en-IN" dirty="0"/>
          </a:p>
        </p:txBody>
      </p:sp>
      <p:sp>
        <p:nvSpPr>
          <p:cNvPr id="4" name="Freeform 9">
            <a:extLst>
              <a:ext uri="{FF2B5EF4-FFF2-40B4-BE49-F238E27FC236}">
                <a16:creationId xmlns:a16="http://schemas.microsoft.com/office/drawing/2014/main" id="{20EE9EDA-46FB-9855-C5BD-87292AFDC94A}"/>
              </a:ext>
            </a:extLst>
          </p:cNvPr>
          <p:cNvSpPr/>
          <p:nvPr/>
        </p:nvSpPr>
        <p:spPr>
          <a:xfrm rot="8289110" flipH="1" flipV="1">
            <a:off x="-2181164" y="-752111"/>
            <a:ext cx="5458510" cy="6635581"/>
          </a:xfrm>
          <a:custGeom>
            <a:avLst/>
            <a:gdLst/>
            <a:ahLst/>
            <a:cxnLst/>
            <a:rect l="l" t="t" r="r" b="b"/>
            <a:pathLst>
              <a:path w="12716270" h="6635581">
                <a:moveTo>
                  <a:pt x="12716270" y="6635581"/>
                </a:moveTo>
                <a:lnTo>
                  <a:pt x="0" y="6635581"/>
                </a:lnTo>
                <a:lnTo>
                  <a:pt x="0" y="0"/>
                </a:lnTo>
                <a:lnTo>
                  <a:pt x="12716270" y="0"/>
                </a:lnTo>
                <a:lnTo>
                  <a:pt x="12716270" y="6635581"/>
                </a:lnTo>
                <a:close/>
              </a:path>
            </a:pathLst>
          </a:custGeom>
          <a:blipFill>
            <a:blip>
              <a:alphaModFix amt="87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  <p:extLst>
      <p:ext uri="{BB962C8B-B14F-4D97-AF65-F5344CB8AC3E}">
        <p14:creationId xmlns:p14="http://schemas.microsoft.com/office/powerpoint/2010/main" val="22032110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6D76D-48CF-B17A-DDB9-7EC3BBD5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+mn-lt"/>
              </a:rPr>
              <a:t>Example: </a:t>
            </a:r>
            <a:br>
              <a:rPr lang="en-US" sz="3600" b="1" dirty="0">
                <a:latin typeface="+mn-lt"/>
              </a:rPr>
            </a:br>
            <a:r>
              <a:rPr lang="en-US" sz="3600" b="1" dirty="0">
                <a:latin typeface="+mn-lt"/>
              </a:rPr>
              <a:t>Why the library's source usage has declined?</a:t>
            </a:r>
            <a:endParaRPr lang="en-IN" sz="3600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C302F9-4DB5-105E-D426-E37240AC5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a committee member asks why the library's source usage has declined, the librarian should not immediately defend the library. </a:t>
            </a:r>
          </a:p>
          <a:p>
            <a:r>
              <a:rPr lang="en-US" dirty="0"/>
              <a:t>Instead, the librarian should examine possible explanations, such as changes in user’s requirements, access difficulties, easy access to e-resources and respond with verified information.</a:t>
            </a:r>
          </a:p>
          <a:p>
            <a:r>
              <a:rPr lang="en-US" dirty="0"/>
              <a:t>Explain how you have connected the disconnected?</a:t>
            </a:r>
          </a:p>
          <a:p>
            <a:r>
              <a:rPr lang="en-US" dirty="0"/>
              <a:t>Explain how you have reached the unreached?</a:t>
            </a:r>
          </a:p>
          <a:p>
            <a:r>
              <a:rPr lang="en-US" dirty="0"/>
              <a:t>Role of Social Media/Website </a:t>
            </a:r>
          </a:p>
          <a:p>
            <a:endParaRPr lang="en-US" dirty="0"/>
          </a:p>
          <a:p>
            <a:endParaRPr lang="en-IN" dirty="0"/>
          </a:p>
        </p:txBody>
      </p:sp>
      <p:sp>
        <p:nvSpPr>
          <p:cNvPr id="4" name="Freeform 9">
            <a:extLst>
              <a:ext uri="{FF2B5EF4-FFF2-40B4-BE49-F238E27FC236}">
                <a16:creationId xmlns:a16="http://schemas.microsoft.com/office/drawing/2014/main" id="{9C1FC6B7-890A-D33B-DD52-1A349A834F3A}"/>
              </a:ext>
            </a:extLst>
          </p:cNvPr>
          <p:cNvSpPr/>
          <p:nvPr/>
        </p:nvSpPr>
        <p:spPr>
          <a:xfrm rot="8289110" flipH="1" flipV="1">
            <a:off x="-2181164" y="-752111"/>
            <a:ext cx="5458510" cy="6635581"/>
          </a:xfrm>
          <a:custGeom>
            <a:avLst/>
            <a:gdLst/>
            <a:ahLst/>
            <a:cxnLst/>
            <a:rect l="l" t="t" r="r" b="b"/>
            <a:pathLst>
              <a:path w="12716270" h="6635581">
                <a:moveTo>
                  <a:pt x="12716270" y="6635581"/>
                </a:moveTo>
                <a:lnTo>
                  <a:pt x="0" y="6635581"/>
                </a:lnTo>
                <a:lnTo>
                  <a:pt x="0" y="0"/>
                </a:lnTo>
                <a:lnTo>
                  <a:pt x="12716270" y="0"/>
                </a:lnTo>
                <a:lnTo>
                  <a:pt x="12716270" y="6635581"/>
                </a:lnTo>
                <a:close/>
              </a:path>
            </a:pathLst>
          </a:custGeom>
          <a:blipFill>
            <a:blip>
              <a:alphaModFix amt="87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  <p:extLst>
      <p:ext uri="{BB962C8B-B14F-4D97-AF65-F5344CB8AC3E}">
        <p14:creationId xmlns:p14="http://schemas.microsoft.com/office/powerpoint/2010/main" val="821500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6E96A-70DB-8373-FFDB-06C413FA5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latin typeface="+mn-lt"/>
                <a:ea typeface="+mn-ea"/>
                <a:cs typeface="+mn-cs"/>
              </a:rPr>
              <a:t>Interpersonal skills</a:t>
            </a:r>
            <a:br>
              <a:rPr lang="en-US" b="1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B35248-04C8-D20E-BC8B-9751F8041F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Interpersonal skills help library professionals establish productive relationships with:</a:t>
            </a:r>
          </a:p>
          <a:p>
            <a:pPr lvl="1"/>
            <a:r>
              <a:rPr lang="en-US" dirty="0"/>
              <a:t>Administrators</a:t>
            </a:r>
          </a:p>
          <a:p>
            <a:pPr lvl="1"/>
            <a:r>
              <a:rPr lang="en-US" dirty="0"/>
              <a:t>Faculty members</a:t>
            </a:r>
          </a:p>
          <a:p>
            <a:pPr lvl="1"/>
            <a:r>
              <a:rPr lang="en-US" dirty="0"/>
              <a:t>Accreditation coordinators</a:t>
            </a:r>
          </a:p>
          <a:p>
            <a:pPr lvl="1"/>
            <a:r>
              <a:rPr lang="en-US" dirty="0"/>
              <a:t>Technical staff, and external experts.</a:t>
            </a:r>
          </a:p>
          <a:p>
            <a:r>
              <a:rPr lang="en-US" dirty="0"/>
              <a:t>The librarian must be respectful, patient, and willing to coordinate with others.</a:t>
            </a:r>
          </a:p>
          <a:p>
            <a:endParaRPr lang="en-IN" dirty="0"/>
          </a:p>
        </p:txBody>
      </p:sp>
      <p:sp>
        <p:nvSpPr>
          <p:cNvPr id="4" name="Freeform 9">
            <a:extLst>
              <a:ext uri="{FF2B5EF4-FFF2-40B4-BE49-F238E27FC236}">
                <a16:creationId xmlns:a16="http://schemas.microsoft.com/office/drawing/2014/main" id="{11BC7A14-6EE0-5ABD-08FA-F3249D04B040}"/>
              </a:ext>
            </a:extLst>
          </p:cNvPr>
          <p:cNvSpPr/>
          <p:nvPr/>
        </p:nvSpPr>
        <p:spPr>
          <a:xfrm rot="8289110" flipH="1" flipV="1">
            <a:off x="-2181164" y="-752111"/>
            <a:ext cx="5458510" cy="6635581"/>
          </a:xfrm>
          <a:custGeom>
            <a:avLst/>
            <a:gdLst/>
            <a:ahLst/>
            <a:cxnLst/>
            <a:rect l="l" t="t" r="r" b="b"/>
            <a:pathLst>
              <a:path w="12716270" h="6635581">
                <a:moveTo>
                  <a:pt x="12716270" y="6635581"/>
                </a:moveTo>
                <a:lnTo>
                  <a:pt x="0" y="6635581"/>
                </a:lnTo>
                <a:lnTo>
                  <a:pt x="0" y="0"/>
                </a:lnTo>
                <a:lnTo>
                  <a:pt x="12716270" y="0"/>
                </a:lnTo>
                <a:lnTo>
                  <a:pt x="12716270" y="6635581"/>
                </a:lnTo>
                <a:close/>
              </a:path>
            </a:pathLst>
          </a:custGeom>
          <a:blipFill>
            <a:blip>
              <a:alphaModFix amt="87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  <p:extLst>
      <p:ext uri="{BB962C8B-B14F-4D97-AF65-F5344CB8AC3E}">
        <p14:creationId xmlns:p14="http://schemas.microsoft.com/office/powerpoint/2010/main" val="21163419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9D661-C249-3BCA-A290-C81BFDA79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Calibri "/>
              </a:rPr>
              <a:t>These skills help to:</a:t>
            </a:r>
            <a:br>
              <a:rPr lang="en-US" sz="3600" b="1" dirty="0">
                <a:latin typeface="Calibri "/>
              </a:rPr>
            </a:br>
            <a:endParaRPr lang="en-IN" sz="3600" b="1" dirty="0">
              <a:latin typeface="Calibri 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2F405-2842-3167-6179-B0D1EA8BBC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Obtain data from different departments on time.</a:t>
            </a:r>
          </a:p>
          <a:p>
            <a:r>
              <a:rPr lang="en-US" dirty="0"/>
              <a:t>Coordinate evidence preparation with the IQAC or accreditation team.</a:t>
            </a:r>
          </a:p>
          <a:p>
            <a:r>
              <a:rPr lang="en-US" dirty="0"/>
              <a:t>Explain library requirements to university administrators.</a:t>
            </a:r>
          </a:p>
          <a:p>
            <a:r>
              <a:rPr lang="en-US" dirty="0"/>
              <a:t>Build professional relationships with committee members.</a:t>
            </a:r>
          </a:p>
          <a:p>
            <a:r>
              <a:rPr lang="en-US" dirty="0"/>
              <a:t>Handle disagreements without damaging working relationships.</a:t>
            </a:r>
          </a:p>
          <a:p>
            <a:endParaRPr lang="en-IN" dirty="0"/>
          </a:p>
        </p:txBody>
      </p:sp>
      <p:sp>
        <p:nvSpPr>
          <p:cNvPr id="4" name="Freeform 9">
            <a:extLst>
              <a:ext uri="{FF2B5EF4-FFF2-40B4-BE49-F238E27FC236}">
                <a16:creationId xmlns:a16="http://schemas.microsoft.com/office/drawing/2014/main" id="{FDF47AE8-598B-CB93-CD5C-EBBCD3026659}"/>
              </a:ext>
            </a:extLst>
          </p:cNvPr>
          <p:cNvSpPr/>
          <p:nvPr/>
        </p:nvSpPr>
        <p:spPr>
          <a:xfrm rot="8289110" flipH="1" flipV="1">
            <a:off x="-2181164" y="-752111"/>
            <a:ext cx="5458510" cy="6635581"/>
          </a:xfrm>
          <a:custGeom>
            <a:avLst/>
            <a:gdLst/>
            <a:ahLst/>
            <a:cxnLst/>
            <a:rect l="l" t="t" r="r" b="b"/>
            <a:pathLst>
              <a:path w="12716270" h="6635581">
                <a:moveTo>
                  <a:pt x="12716270" y="6635581"/>
                </a:moveTo>
                <a:lnTo>
                  <a:pt x="0" y="6635581"/>
                </a:lnTo>
                <a:lnTo>
                  <a:pt x="0" y="0"/>
                </a:lnTo>
                <a:lnTo>
                  <a:pt x="12716270" y="0"/>
                </a:lnTo>
                <a:lnTo>
                  <a:pt x="12716270" y="6635581"/>
                </a:lnTo>
                <a:close/>
              </a:path>
            </a:pathLst>
          </a:custGeom>
          <a:blipFill>
            <a:blip>
              <a:alphaModFix amt="87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  <p:extLst>
      <p:ext uri="{BB962C8B-B14F-4D97-AF65-F5344CB8AC3E}">
        <p14:creationId xmlns:p14="http://schemas.microsoft.com/office/powerpoint/2010/main" val="18744637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B6B2C-A928-73E8-F773-B23F1D3E9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latin typeface="+mn-lt"/>
                <a:ea typeface="+mn-ea"/>
                <a:cs typeface="+mn-cs"/>
              </a:rPr>
              <a:t>Professional writing and documentation skills</a:t>
            </a:r>
            <a:br>
              <a:rPr lang="en-US" b="1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D0C2BF-D585-7667-4737-586C0E1AC0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Written communication is critical because much of the evidence submitted to regulatory bodies consists of formal documents.</a:t>
            </a:r>
          </a:p>
          <a:p>
            <a:r>
              <a:rPr lang="en-US" dirty="0"/>
              <a:t>These may include:</a:t>
            </a:r>
          </a:p>
          <a:p>
            <a:pPr lvl="1"/>
            <a:r>
              <a:rPr lang="en-US" dirty="0"/>
              <a:t>Annual reports</a:t>
            </a:r>
          </a:p>
          <a:p>
            <a:pPr lvl="1"/>
            <a:r>
              <a:rPr lang="en-US" dirty="0"/>
              <a:t>Self-study reports</a:t>
            </a:r>
          </a:p>
          <a:p>
            <a:pPr lvl="1"/>
            <a:r>
              <a:rPr lang="en-US" dirty="0"/>
              <a:t>Policy documents</a:t>
            </a:r>
          </a:p>
          <a:p>
            <a:pPr lvl="1"/>
            <a:r>
              <a:rPr lang="en-US" dirty="0"/>
              <a:t>Expenditure statements</a:t>
            </a:r>
          </a:p>
          <a:p>
            <a:pPr lvl="1"/>
            <a:r>
              <a:rPr lang="en-US" dirty="0"/>
              <a:t>Minutes of meetings</a:t>
            </a:r>
          </a:p>
          <a:p>
            <a:pPr lvl="1"/>
            <a:r>
              <a:rPr lang="en-US" dirty="0"/>
              <a:t>Resource inventories</a:t>
            </a:r>
          </a:p>
          <a:p>
            <a:pPr lvl="1"/>
            <a:r>
              <a:rPr lang="en-US" dirty="0"/>
              <a:t>Usage statistics, and action-taken reports.</a:t>
            </a:r>
          </a:p>
          <a:p>
            <a:endParaRPr lang="en-IN" dirty="0"/>
          </a:p>
        </p:txBody>
      </p:sp>
      <p:sp>
        <p:nvSpPr>
          <p:cNvPr id="4" name="Freeform 9">
            <a:extLst>
              <a:ext uri="{FF2B5EF4-FFF2-40B4-BE49-F238E27FC236}">
                <a16:creationId xmlns:a16="http://schemas.microsoft.com/office/drawing/2014/main" id="{8F3F20C6-0A4E-E9B5-9736-B8488B15AE80}"/>
              </a:ext>
            </a:extLst>
          </p:cNvPr>
          <p:cNvSpPr/>
          <p:nvPr/>
        </p:nvSpPr>
        <p:spPr>
          <a:xfrm rot="8289110" flipH="1" flipV="1">
            <a:off x="-2181164" y="-752111"/>
            <a:ext cx="5458510" cy="6635581"/>
          </a:xfrm>
          <a:custGeom>
            <a:avLst/>
            <a:gdLst/>
            <a:ahLst/>
            <a:cxnLst/>
            <a:rect l="l" t="t" r="r" b="b"/>
            <a:pathLst>
              <a:path w="12716270" h="6635581">
                <a:moveTo>
                  <a:pt x="12716270" y="6635581"/>
                </a:moveTo>
                <a:lnTo>
                  <a:pt x="0" y="6635581"/>
                </a:lnTo>
                <a:lnTo>
                  <a:pt x="0" y="0"/>
                </a:lnTo>
                <a:lnTo>
                  <a:pt x="12716270" y="0"/>
                </a:lnTo>
                <a:lnTo>
                  <a:pt x="12716270" y="6635581"/>
                </a:lnTo>
                <a:close/>
              </a:path>
            </a:pathLst>
          </a:custGeom>
          <a:blipFill>
            <a:blip>
              <a:alphaModFix amt="87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  <p:extLst>
      <p:ext uri="{BB962C8B-B14F-4D97-AF65-F5344CB8AC3E}">
        <p14:creationId xmlns:p14="http://schemas.microsoft.com/office/powerpoint/2010/main" val="204426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ABFFC-4AFA-54DE-E4D8-86FD3A5F0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+mn-lt"/>
                <a:ea typeface="+mn-ea"/>
                <a:cs typeface="+mn-cs"/>
              </a:rPr>
              <a:t>Professional documentation should be:</a:t>
            </a:r>
            <a:br>
              <a:rPr lang="en-US" sz="3600" b="1" dirty="0">
                <a:latin typeface="+mn-lt"/>
                <a:ea typeface="+mn-ea"/>
                <a:cs typeface="+mn-cs"/>
              </a:rPr>
            </a:br>
            <a:endParaRPr lang="en-IN" sz="3600" b="1" dirty="0"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567C71-E6BB-F357-F368-4020151C54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Accurate and verifiable.</a:t>
            </a:r>
          </a:p>
          <a:p>
            <a:r>
              <a:rPr lang="en-US" dirty="0"/>
              <a:t>Clearly structured.</a:t>
            </a:r>
          </a:p>
          <a:p>
            <a:r>
              <a:rPr lang="en-US" dirty="0"/>
              <a:t>Supported by relevant records.</a:t>
            </a:r>
          </a:p>
          <a:p>
            <a:r>
              <a:rPr lang="en-US" dirty="0"/>
              <a:t>Free from avoidable grammatical and factual errors.</a:t>
            </a:r>
          </a:p>
          <a:p>
            <a:r>
              <a:rPr lang="en-US" dirty="0"/>
              <a:t>Prepared in the prescribed format.</a:t>
            </a:r>
          </a:p>
          <a:p>
            <a:endParaRPr lang="en-IN" dirty="0"/>
          </a:p>
        </p:txBody>
      </p:sp>
      <p:sp>
        <p:nvSpPr>
          <p:cNvPr id="4" name="Freeform 9">
            <a:extLst>
              <a:ext uri="{FF2B5EF4-FFF2-40B4-BE49-F238E27FC236}">
                <a16:creationId xmlns:a16="http://schemas.microsoft.com/office/drawing/2014/main" id="{B2338873-3AB7-F918-85C9-50A31D5FE66D}"/>
              </a:ext>
            </a:extLst>
          </p:cNvPr>
          <p:cNvSpPr/>
          <p:nvPr/>
        </p:nvSpPr>
        <p:spPr>
          <a:xfrm rot="8289110" flipH="1" flipV="1">
            <a:off x="-2181164" y="-752111"/>
            <a:ext cx="5458510" cy="6635581"/>
          </a:xfrm>
          <a:custGeom>
            <a:avLst/>
            <a:gdLst/>
            <a:ahLst/>
            <a:cxnLst/>
            <a:rect l="l" t="t" r="r" b="b"/>
            <a:pathLst>
              <a:path w="12716270" h="6635581">
                <a:moveTo>
                  <a:pt x="12716270" y="6635581"/>
                </a:moveTo>
                <a:lnTo>
                  <a:pt x="0" y="6635581"/>
                </a:lnTo>
                <a:lnTo>
                  <a:pt x="0" y="0"/>
                </a:lnTo>
                <a:lnTo>
                  <a:pt x="12716270" y="0"/>
                </a:lnTo>
                <a:lnTo>
                  <a:pt x="12716270" y="6635581"/>
                </a:lnTo>
                <a:close/>
              </a:path>
            </a:pathLst>
          </a:custGeom>
          <a:blipFill>
            <a:blip>
              <a:alphaModFix amt="87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  <p:extLst>
      <p:ext uri="{BB962C8B-B14F-4D97-AF65-F5344CB8AC3E}">
        <p14:creationId xmlns:p14="http://schemas.microsoft.com/office/powerpoint/2010/main" val="37856565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8C923-169A-D2DB-0F02-D947053DD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+mn-lt"/>
              </a:rPr>
              <a:t>Ethical conduct and professional integrity</a:t>
            </a:r>
            <a:br>
              <a:rPr lang="en-US" sz="3600" b="1" dirty="0">
                <a:latin typeface="+mn-lt"/>
              </a:rPr>
            </a:br>
            <a:endParaRPr lang="en-IN" sz="36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FB2B36-B17D-563D-B4BD-3A70621CE9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Professional integrity is fundamental when communicating with regulatory bodies.</a:t>
            </a:r>
          </a:p>
          <a:p>
            <a:r>
              <a:rPr lang="en-US" dirty="0"/>
              <a:t>Library professionals must provide truthful information, maintain confidentiality, avoid misrepresentation, and follow applicable institutional rules.</a:t>
            </a:r>
          </a:p>
          <a:p>
            <a:endParaRPr lang="en-IN" dirty="0"/>
          </a:p>
        </p:txBody>
      </p:sp>
      <p:sp>
        <p:nvSpPr>
          <p:cNvPr id="4" name="Freeform 9">
            <a:extLst>
              <a:ext uri="{FF2B5EF4-FFF2-40B4-BE49-F238E27FC236}">
                <a16:creationId xmlns:a16="http://schemas.microsoft.com/office/drawing/2014/main" id="{59DD48D1-A0F8-C725-5A05-20003C97B6CF}"/>
              </a:ext>
            </a:extLst>
          </p:cNvPr>
          <p:cNvSpPr/>
          <p:nvPr/>
        </p:nvSpPr>
        <p:spPr>
          <a:xfrm rot="8289110" flipH="1" flipV="1">
            <a:off x="-2181164" y="-752111"/>
            <a:ext cx="5458510" cy="6635581"/>
          </a:xfrm>
          <a:custGeom>
            <a:avLst/>
            <a:gdLst/>
            <a:ahLst/>
            <a:cxnLst/>
            <a:rect l="l" t="t" r="r" b="b"/>
            <a:pathLst>
              <a:path w="12716270" h="6635581">
                <a:moveTo>
                  <a:pt x="12716270" y="6635581"/>
                </a:moveTo>
                <a:lnTo>
                  <a:pt x="0" y="6635581"/>
                </a:lnTo>
                <a:lnTo>
                  <a:pt x="0" y="0"/>
                </a:lnTo>
                <a:lnTo>
                  <a:pt x="12716270" y="0"/>
                </a:lnTo>
                <a:lnTo>
                  <a:pt x="12716270" y="6635581"/>
                </a:lnTo>
                <a:close/>
              </a:path>
            </a:pathLst>
          </a:custGeom>
          <a:blipFill>
            <a:blip>
              <a:alphaModFix amt="87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  <p:extLst>
      <p:ext uri="{BB962C8B-B14F-4D97-AF65-F5344CB8AC3E}">
        <p14:creationId xmlns:p14="http://schemas.microsoft.com/office/powerpoint/2010/main" val="33364696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6C79E-A7D9-7B35-733D-FF9DAE574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+mn-lt"/>
              </a:rPr>
              <a:t>Ethical conduct and professional integrity</a:t>
            </a:r>
            <a:br>
              <a:rPr lang="en-US" sz="3600" b="1" dirty="0">
                <a:latin typeface="+mn-lt"/>
              </a:rPr>
            </a:br>
            <a:endParaRPr lang="en-IN" sz="3600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668C00-055D-4DB5-4891-FDD2EED3A6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 should never inflate resource counts</a:t>
            </a:r>
          </a:p>
          <a:p>
            <a:r>
              <a:rPr lang="en-US" dirty="0"/>
              <a:t>Shound not Fabricate usage figures</a:t>
            </a:r>
          </a:p>
          <a:p>
            <a:r>
              <a:rPr lang="en-US" dirty="0"/>
              <a:t>For example, if an institution has subscribed to a database but has not maintained reliable usage statistics, the librarian should acknowledge the limitation and explain the steps being taken to improve reporting.</a:t>
            </a:r>
          </a:p>
          <a:p>
            <a:endParaRPr lang="en-IN" dirty="0"/>
          </a:p>
        </p:txBody>
      </p:sp>
      <p:sp>
        <p:nvSpPr>
          <p:cNvPr id="4" name="Freeform 9">
            <a:extLst>
              <a:ext uri="{FF2B5EF4-FFF2-40B4-BE49-F238E27FC236}">
                <a16:creationId xmlns:a16="http://schemas.microsoft.com/office/drawing/2014/main" id="{7275327B-0C1C-B32A-84C9-0A025F9D600B}"/>
              </a:ext>
            </a:extLst>
          </p:cNvPr>
          <p:cNvSpPr/>
          <p:nvPr/>
        </p:nvSpPr>
        <p:spPr>
          <a:xfrm rot="8289110" flipH="1" flipV="1">
            <a:off x="-2181164" y="-752111"/>
            <a:ext cx="5458510" cy="6635581"/>
          </a:xfrm>
          <a:custGeom>
            <a:avLst/>
            <a:gdLst/>
            <a:ahLst/>
            <a:cxnLst/>
            <a:rect l="l" t="t" r="r" b="b"/>
            <a:pathLst>
              <a:path w="12716270" h="6635581">
                <a:moveTo>
                  <a:pt x="12716270" y="6635581"/>
                </a:moveTo>
                <a:lnTo>
                  <a:pt x="0" y="6635581"/>
                </a:lnTo>
                <a:lnTo>
                  <a:pt x="0" y="0"/>
                </a:lnTo>
                <a:lnTo>
                  <a:pt x="12716270" y="0"/>
                </a:lnTo>
                <a:lnTo>
                  <a:pt x="12716270" y="6635581"/>
                </a:lnTo>
                <a:close/>
              </a:path>
            </a:pathLst>
          </a:custGeom>
          <a:blipFill>
            <a:blip>
              <a:alphaModFix amt="87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  <p:extLst>
      <p:ext uri="{BB962C8B-B14F-4D97-AF65-F5344CB8AC3E}">
        <p14:creationId xmlns:p14="http://schemas.microsoft.com/office/powerpoint/2010/main" val="5379520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55DD7-DB81-FF01-40DB-8DCBF9E7F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600" b="1" dirty="0">
                <a:latin typeface="+mn-lt"/>
              </a:rPr>
              <a:t>Ethical use of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2A398A-115F-74EB-3FBE-5380584B28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760029" cy="4351338"/>
          </a:xfrm>
        </p:spPr>
        <p:txBody>
          <a:bodyPr/>
          <a:lstStyle/>
          <a:p>
            <a:r>
              <a:rPr lang="en-US" dirty="0"/>
              <a:t>To prepare the report, please provide your library’s actual statistics.</a:t>
            </a:r>
          </a:p>
          <a:p>
            <a:r>
              <a:rPr lang="en-US" dirty="0"/>
              <a:t>Do not use AI to generate statistics or prepare the report using fabricated data.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615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59002-59BF-927E-3986-CEA833386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+mn-lt"/>
              </a:rPr>
              <a:t>How soft skills can be applied during different stages of regulatory assessment</a:t>
            </a:r>
            <a:endParaRPr lang="en-IN" sz="3600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3C618-3216-A4A4-9BEA-B9AE9296DD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Stage 1: Before the assessment</a:t>
            </a:r>
          </a:p>
          <a:p>
            <a:r>
              <a:rPr lang="en-US" dirty="0"/>
              <a:t>Planning and preparation</a:t>
            </a:r>
          </a:p>
          <a:p>
            <a:r>
              <a:rPr lang="en-US" dirty="0"/>
              <a:t>Study the current guidelines of the regulatory body</a:t>
            </a:r>
          </a:p>
          <a:p>
            <a:r>
              <a:rPr lang="en-US" dirty="0"/>
              <a:t>Identify relevant criteria</a:t>
            </a:r>
          </a:p>
          <a:p>
            <a:r>
              <a:rPr lang="en-US" dirty="0"/>
              <a:t>Collect verified data</a:t>
            </a:r>
          </a:p>
          <a:p>
            <a:r>
              <a:rPr lang="en-US" dirty="0"/>
              <a:t>Prepare reports</a:t>
            </a:r>
          </a:p>
          <a:p>
            <a:r>
              <a:rPr lang="en-US" dirty="0"/>
              <a:t>Coordinate with the IQAC, and conduct mock presentations. </a:t>
            </a:r>
          </a:p>
          <a:p>
            <a:r>
              <a:rPr lang="en-US" dirty="0"/>
              <a:t>Use </a:t>
            </a:r>
            <a:r>
              <a:rPr lang="en-US" dirty="0" err="1"/>
              <a:t>organisational</a:t>
            </a:r>
            <a:r>
              <a:rPr lang="en-US" dirty="0"/>
              <a:t> skills, teamwork, analytical thinking, and professional writing.</a:t>
            </a:r>
          </a:p>
          <a:p>
            <a:endParaRPr lang="en-IN" dirty="0"/>
          </a:p>
        </p:txBody>
      </p:sp>
      <p:sp>
        <p:nvSpPr>
          <p:cNvPr id="4" name="Freeform 9">
            <a:extLst>
              <a:ext uri="{FF2B5EF4-FFF2-40B4-BE49-F238E27FC236}">
                <a16:creationId xmlns:a16="http://schemas.microsoft.com/office/drawing/2014/main" id="{7A8C1B9D-4A34-E10E-40E1-3BA894BCD91B}"/>
              </a:ext>
            </a:extLst>
          </p:cNvPr>
          <p:cNvSpPr/>
          <p:nvPr/>
        </p:nvSpPr>
        <p:spPr>
          <a:xfrm rot="8289110" flipH="1" flipV="1">
            <a:off x="-2181164" y="-752111"/>
            <a:ext cx="5458510" cy="6635581"/>
          </a:xfrm>
          <a:custGeom>
            <a:avLst/>
            <a:gdLst/>
            <a:ahLst/>
            <a:cxnLst/>
            <a:rect l="l" t="t" r="r" b="b"/>
            <a:pathLst>
              <a:path w="12716270" h="6635581">
                <a:moveTo>
                  <a:pt x="12716270" y="6635581"/>
                </a:moveTo>
                <a:lnTo>
                  <a:pt x="0" y="6635581"/>
                </a:lnTo>
                <a:lnTo>
                  <a:pt x="0" y="0"/>
                </a:lnTo>
                <a:lnTo>
                  <a:pt x="12716270" y="0"/>
                </a:lnTo>
                <a:lnTo>
                  <a:pt x="12716270" y="6635581"/>
                </a:lnTo>
                <a:close/>
              </a:path>
            </a:pathLst>
          </a:custGeom>
          <a:blipFill>
            <a:blip>
              <a:alphaModFix amt="87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  <p:extLst>
      <p:ext uri="{BB962C8B-B14F-4D97-AF65-F5344CB8AC3E}">
        <p14:creationId xmlns:p14="http://schemas.microsoft.com/office/powerpoint/2010/main" val="505870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8D321-C8CB-0327-E382-A82CE05B1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+mn-lt"/>
              </a:rPr>
              <a:t>Stage 2: During the assessment</a:t>
            </a:r>
            <a:br>
              <a:rPr lang="en-US" sz="3600" b="1" dirty="0">
                <a:latin typeface="+mn-lt"/>
              </a:rPr>
            </a:br>
            <a:endParaRPr lang="en-IN" sz="3600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F704B-4D2E-3896-9034-AA30A1055C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Interaction with the expert committee</a:t>
            </a:r>
          </a:p>
          <a:p>
            <a:r>
              <a:rPr lang="en-US" dirty="0"/>
              <a:t>Welcome the committee professionally</a:t>
            </a:r>
          </a:p>
          <a:p>
            <a:r>
              <a:rPr lang="en-US" dirty="0"/>
              <a:t>Provide a concise overview</a:t>
            </a:r>
          </a:p>
          <a:p>
            <a:r>
              <a:rPr lang="en-US" dirty="0"/>
              <a:t>Demonstrate facilities</a:t>
            </a:r>
          </a:p>
          <a:p>
            <a:r>
              <a:rPr lang="en-US" dirty="0"/>
              <a:t>Explain with evidence</a:t>
            </a:r>
          </a:p>
          <a:p>
            <a:r>
              <a:rPr lang="en-US" dirty="0"/>
              <a:t>Listen carefully, and answer questions with confidence. </a:t>
            </a:r>
          </a:p>
          <a:p>
            <a:r>
              <a:rPr lang="en-US" dirty="0"/>
              <a:t>Use communication, presentation, and emotional-intelligence skills.</a:t>
            </a:r>
          </a:p>
          <a:p>
            <a:endParaRPr lang="en-IN" dirty="0"/>
          </a:p>
        </p:txBody>
      </p:sp>
      <p:sp>
        <p:nvSpPr>
          <p:cNvPr id="4" name="Freeform 9">
            <a:extLst>
              <a:ext uri="{FF2B5EF4-FFF2-40B4-BE49-F238E27FC236}">
                <a16:creationId xmlns:a16="http://schemas.microsoft.com/office/drawing/2014/main" id="{3A66633C-A0B4-F77D-ECCC-36F623CEC375}"/>
              </a:ext>
            </a:extLst>
          </p:cNvPr>
          <p:cNvSpPr/>
          <p:nvPr/>
        </p:nvSpPr>
        <p:spPr>
          <a:xfrm rot="8289110" flipH="1" flipV="1">
            <a:off x="-2181164" y="-752111"/>
            <a:ext cx="5458510" cy="6635581"/>
          </a:xfrm>
          <a:custGeom>
            <a:avLst/>
            <a:gdLst/>
            <a:ahLst/>
            <a:cxnLst/>
            <a:rect l="l" t="t" r="r" b="b"/>
            <a:pathLst>
              <a:path w="12716270" h="6635581">
                <a:moveTo>
                  <a:pt x="12716270" y="6635581"/>
                </a:moveTo>
                <a:lnTo>
                  <a:pt x="0" y="6635581"/>
                </a:lnTo>
                <a:lnTo>
                  <a:pt x="0" y="0"/>
                </a:lnTo>
                <a:lnTo>
                  <a:pt x="12716270" y="0"/>
                </a:lnTo>
                <a:lnTo>
                  <a:pt x="12716270" y="6635581"/>
                </a:lnTo>
                <a:close/>
              </a:path>
            </a:pathLst>
          </a:custGeom>
          <a:blipFill>
            <a:blip>
              <a:alphaModFix amt="87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  <p:extLst>
      <p:ext uri="{BB962C8B-B14F-4D97-AF65-F5344CB8AC3E}">
        <p14:creationId xmlns:p14="http://schemas.microsoft.com/office/powerpoint/2010/main" val="4137041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80911-7293-4FDC-B84F-E6E3798B0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+mn-lt"/>
              </a:rPr>
              <a:t>Stage 3: After the assessment</a:t>
            </a:r>
            <a:br>
              <a:rPr lang="en-US" sz="3200" b="1" dirty="0">
                <a:latin typeface="+mn-lt"/>
              </a:rPr>
            </a:br>
            <a:endParaRPr lang="en-IN" sz="3200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01B7AD-6D5A-561D-966E-9C195993DC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Follow-up and quality improvement</a:t>
            </a:r>
          </a:p>
          <a:p>
            <a:r>
              <a:rPr lang="en-US" dirty="0"/>
              <a:t>Review recommendations</a:t>
            </a:r>
          </a:p>
          <a:p>
            <a:r>
              <a:rPr lang="en-US" dirty="0"/>
              <a:t>Prepare an action plan</a:t>
            </a:r>
          </a:p>
          <a:p>
            <a:r>
              <a:rPr lang="en-US" dirty="0"/>
              <a:t>Assign responsibilities</a:t>
            </a:r>
          </a:p>
          <a:p>
            <a:r>
              <a:rPr lang="en-US" dirty="0"/>
              <a:t>Document progress. </a:t>
            </a:r>
          </a:p>
          <a:p>
            <a:r>
              <a:rPr lang="en-US" dirty="0"/>
              <a:t>Use problem-solving, teamwork, and time-management skills.</a:t>
            </a:r>
          </a:p>
          <a:p>
            <a:endParaRPr lang="en-IN" dirty="0"/>
          </a:p>
        </p:txBody>
      </p:sp>
      <p:sp>
        <p:nvSpPr>
          <p:cNvPr id="4" name="Freeform 9">
            <a:extLst>
              <a:ext uri="{FF2B5EF4-FFF2-40B4-BE49-F238E27FC236}">
                <a16:creationId xmlns:a16="http://schemas.microsoft.com/office/drawing/2014/main" id="{E4D1DB77-D886-8216-A00B-DA5285A1A1E3}"/>
              </a:ext>
            </a:extLst>
          </p:cNvPr>
          <p:cNvSpPr/>
          <p:nvPr/>
        </p:nvSpPr>
        <p:spPr>
          <a:xfrm rot="8289110" flipH="1" flipV="1">
            <a:off x="-2181164" y="-752111"/>
            <a:ext cx="5458510" cy="6635581"/>
          </a:xfrm>
          <a:custGeom>
            <a:avLst/>
            <a:gdLst/>
            <a:ahLst/>
            <a:cxnLst/>
            <a:rect l="l" t="t" r="r" b="b"/>
            <a:pathLst>
              <a:path w="12716270" h="6635581">
                <a:moveTo>
                  <a:pt x="12716270" y="6635581"/>
                </a:moveTo>
                <a:lnTo>
                  <a:pt x="0" y="6635581"/>
                </a:lnTo>
                <a:lnTo>
                  <a:pt x="0" y="0"/>
                </a:lnTo>
                <a:lnTo>
                  <a:pt x="12716270" y="0"/>
                </a:lnTo>
                <a:lnTo>
                  <a:pt x="12716270" y="6635581"/>
                </a:lnTo>
                <a:close/>
              </a:path>
            </a:pathLst>
          </a:custGeom>
          <a:blipFill>
            <a:blip>
              <a:alphaModFix amt="87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  <p:extLst>
      <p:ext uri="{BB962C8B-B14F-4D97-AF65-F5344CB8AC3E}">
        <p14:creationId xmlns:p14="http://schemas.microsoft.com/office/powerpoint/2010/main" val="4019580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5663E-0663-7048-C56C-89FF89963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latin typeface="+mn-lt"/>
              </a:rPr>
              <a:t>Question 1: </a:t>
            </a:r>
            <a:br>
              <a:rPr lang="en-US" sz="3600" b="1" dirty="0">
                <a:latin typeface="+mn-lt"/>
              </a:rPr>
            </a:br>
            <a:r>
              <a:rPr lang="en-US" sz="3600" b="1" dirty="0">
                <a:latin typeface="+mn-lt"/>
              </a:rPr>
              <a:t>How does your library support research activities?</a:t>
            </a:r>
            <a:br>
              <a:rPr lang="en-US" sz="3600" b="1" dirty="0">
                <a:latin typeface="+mn-lt"/>
              </a:rPr>
            </a:br>
            <a:endParaRPr lang="en-IN" sz="3600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9E5031-1BF9-C776-90AA-1C16C822F6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Recommended response</a:t>
            </a:r>
          </a:p>
          <a:p>
            <a:r>
              <a:rPr lang="en-US" dirty="0"/>
              <a:t>My library supports research through access to scholarly databases, electronic journals, research tools, institutional repository services, reference assistance, and information-literacy </a:t>
            </a:r>
            <a:r>
              <a:rPr lang="en-US" dirty="0" err="1"/>
              <a:t>programmes</a:t>
            </a:r>
            <a:r>
              <a:rPr lang="en-US" dirty="0"/>
              <a:t>. </a:t>
            </a:r>
          </a:p>
          <a:p>
            <a:r>
              <a:rPr lang="en-US" dirty="0"/>
              <a:t>We also assist researchers in locating literature, identifying relevant information sources, and understanding scholarly communication practices. Service records and usage statistics are maintained to demonstrate the extent of this support.”</a:t>
            </a:r>
          </a:p>
          <a:p>
            <a:endParaRPr lang="en-IN" dirty="0"/>
          </a:p>
        </p:txBody>
      </p:sp>
      <p:sp>
        <p:nvSpPr>
          <p:cNvPr id="4" name="Freeform 9">
            <a:extLst>
              <a:ext uri="{FF2B5EF4-FFF2-40B4-BE49-F238E27FC236}">
                <a16:creationId xmlns:a16="http://schemas.microsoft.com/office/drawing/2014/main" id="{CE803B2F-D611-A5C0-F8A5-F1B31C700481}"/>
              </a:ext>
            </a:extLst>
          </p:cNvPr>
          <p:cNvSpPr/>
          <p:nvPr/>
        </p:nvSpPr>
        <p:spPr>
          <a:xfrm rot="8289110" flipH="1" flipV="1">
            <a:off x="-2181164" y="-752111"/>
            <a:ext cx="5458510" cy="6635581"/>
          </a:xfrm>
          <a:custGeom>
            <a:avLst/>
            <a:gdLst/>
            <a:ahLst/>
            <a:cxnLst/>
            <a:rect l="l" t="t" r="r" b="b"/>
            <a:pathLst>
              <a:path w="12716270" h="6635581">
                <a:moveTo>
                  <a:pt x="12716270" y="6635581"/>
                </a:moveTo>
                <a:lnTo>
                  <a:pt x="0" y="6635581"/>
                </a:lnTo>
                <a:lnTo>
                  <a:pt x="0" y="0"/>
                </a:lnTo>
                <a:lnTo>
                  <a:pt x="12716270" y="0"/>
                </a:lnTo>
                <a:lnTo>
                  <a:pt x="12716270" y="6635581"/>
                </a:lnTo>
                <a:close/>
              </a:path>
            </a:pathLst>
          </a:custGeom>
          <a:blipFill>
            <a:blip>
              <a:alphaModFix amt="87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  <p:extLst>
      <p:ext uri="{BB962C8B-B14F-4D97-AF65-F5344CB8AC3E}">
        <p14:creationId xmlns:p14="http://schemas.microsoft.com/office/powerpoint/2010/main" val="340235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6430D-DBAA-B621-1C93-D1BDD2F20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latin typeface="+mn-lt"/>
              </a:rPr>
              <a:t>Question 2:</a:t>
            </a:r>
            <a:br>
              <a:rPr lang="en-US" sz="3600" b="1" dirty="0">
                <a:latin typeface="+mn-lt"/>
              </a:rPr>
            </a:br>
            <a:r>
              <a:rPr lang="en-US" sz="3600" b="1" dirty="0">
                <a:latin typeface="+mn-lt"/>
              </a:rPr>
              <a:t>What are the major challenges faced by your library?</a:t>
            </a:r>
            <a:br>
              <a:rPr lang="en-US" sz="3600" b="1" dirty="0">
                <a:latin typeface="+mn-lt"/>
              </a:rPr>
            </a:br>
            <a:endParaRPr lang="en-IN" sz="3600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FA39A4-6C34-0060-F8B7-5011B4E7B1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Recommended response</a:t>
            </a:r>
          </a:p>
          <a:p>
            <a:r>
              <a:rPr lang="en-US" dirty="0"/>
              <a:t>The major challenges may include</a:t>
            </a:r>
          </a:p>
          <a:p>
            <a:pPr lvl="1"/>
            <a:r>
              <a:rPr lang="en-US" sz="2800" dirty="0"/>
              <a:t>Increasing demand for digital resources</a:t>
            </a:r>
          </a:p>
          <a:p>
            <a:pPr lvl="1"/>
            <a:r>
              <a:rPr lang="en-US" sz="2800" dirty="0"/>
              <a:t>Infrastructure requirements</a:t>
            </a:r>
          </a:p>
          <a:p>
            <a:pPr lvl="1"/>
            <a:r>
              <a:rPr lang="en-US" sz="2800" dirty="0"/>
              <a:t>Staffing needs, and the need to strengthen research-support services. </a:t>
            </a:r>
          </a:p>
          <a:p>
            <a:r>
              <a:rPr lang="en-US" dirty="0"/>
              <a:t>We have identified the priority areas and propose phased improvements based on institutional requirements, available resources, and expected academic benefits.</a:t>
            </a:r>
          </a:p>
          <a:p>
            <a:endParaRPr lang="en-IN" dirty="0"/>
          </a:p>
        </p:txBody>
      </p:sp>
      <p:sp>
        <p:nvSpPr>
          <p:cNvPr id="4" name="Freeform 9">
            <a:extLst>
              <a:ext uri="{FF2B5EF4-FFF2-40B4-BE49-F238E27FC236}">
                <a16:creationId xmlns:a16="http://schemas.microsoft.com/office/drawing/2014/main" id="{E710DC98-C19B-D563-B348-171CCF47F324}"/>
              </a:ext>
            </a:extLst>
          </p:cNvPr>
          <p:cNvSpPr/>
          <p:nvPr/>
        </p:nvSpPr>
        <p:spPr>
          <a:xfrm rot="8289110" flipH="1" flipV="1">
            <a:off x="-2181164" y="-752111"/>
            <a:ext cx="5458510" cy="6635581"/>
          </a:xfrm>
          <a:custGeom>
            <a:avLst/>
            <a:gdLst/>
            <a:ahLst/>
            <a:cxnLst/>
            <a:rect l="l" t="t" r="r" b="b"/>
            <a:pathLst>
              <a:path w="12716270" h="6635581">
                <a:moveTo>
                  <a:pt x="12716270" y="6635581"/>
                </a:moveTo>
                <a:lnTo>
                  <a:pt x="0" y="6635581"/>
                </a:lnTo>
                <a:lnTo>
                  <a:pt x="0" y="0"/>
                </a:lnTo>
                <a:lnTo>
                  <a:pt x="12716270" y="0"/>
                </a:lnTo>
                <a:lnTo>
                  <a:pt x="12716270" y="6635581"/>
                </a:lnTo>
                <a:close/>
              </a:path>
            </a:pathLst>
          </a:custGeom>
          <a:blipFill>
            <a:blip>
              <a:alphaModFix amt="87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  <p:extLst>
      <p:ext uri="{BB962C8B-B14F-4D97-AF65-F5344CB8AC3E}">
        <p14:creationId xmlns:p14="http://schemas.microsoft.com/office/powerpoint/2010/main" val="2868923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F2D9A-1C22-3AAC-586A-536848889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latin typeface="+mn-lt"/>
              </a:rPr>
              <a:t>Question 3: </a:t>
            </a:r>
            <a:br>
              <a:rPr lang="en-US" sz="3600" b="1" dirty="0">
                <a:latin typeface="+mn-lt"/>
              </a:rPr>
            </a:br>
            <a:r>
              <a:rPr lang="en-US" sz="3600" b="1" dirty="0">
                <a:latin typeface="+mn-lt"/>
              </a:rPr>
              <a:t>What new initiatives have been introduced by your library?</a:t>
            </a:r>
            <a:br>
              <a:rPr lang="en-US" sz="3600" b="1" dirty="0">
                <a:latin typeface="+mn-lt"/>
              </a:rPr>
            </a:br>
            <a:endParaRPr lang="en-IN" sz="3600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AC155-9C5F-57CC-604C-9FF4926974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Recommended response</a:t>
            </a:r>
          </a:p>
          <a:p>
            <a:r>
              <a:rPr lang="en-US" dirty="0"/>
              <a:t>Our initiatives include:</a:t>
            </a:r>
          </a:p>
          <a:p>
            <a:pPr lvl="1"/>
            <a:r>
              <a:rPr lang="en-US" sz="2800" dirty="0"/>
              <a:t>The development of digital services</a:t>
            </a:r>
          </a:p>
          <a:p>
            <a:pPr lvl="1"/>
            <a:r>
              <a:rPr lang="en-US" sz="2800" dirty="0"/>
              <a:t>User-awareness </a:t>
            </a:r>
            <a:r>
              <a:rPr lang="en-US" sz="2800" dirty="0" err="1"/>
              <a:t>programmes</a:t>
            </a:r>
            <a:endParaRPr lang="en-US" sz="2800" dirty="0"/>
          </a:p>
          <a:p>
            <a:pPr lvl="1"/>
            <a:r>
              <a:rPr lang="en-US" sz="2800" dirty="0"/>
              <a:t>Improved access to electronic resources</a:t>
            </a:r>
          </a:p>
          <a:p>
            <a:pPr lvl="1"/>
            <a:r>
              <a:rPr lang="en-US" sz="2800" dirty="0"/>
              <a:t>Research assistance, and systematic documentation of library activities.</a:t>
            </a:r>
            <a:r>
              <a:rPr lang="en-US" dirty="0"/>
              <a:t> </a:t>
            </a:r>
          </a:p>
          <a:p>
            <a:r>
              <a:rPr lang="en-US" dirty="0"/>
              <a:t>We evaluate these initiatives through available records and user feedback, and we continue to identify opportunities for improvement.”</a:t>
            </a:r>
          </a:p>
          <a:p>
            <a:endParaRPr lang="en-IN" dirty="0"/>
          </a:p>
        </p:txBody>
      </p:sp>
      <p:sp>
        <p:nvSpPr>
          <p:cNvPr id="4" name="Freeform 9">
            <a:extLst>
              <a:ext uri="{FF2B5EF4-FFF2-40B4-BE49-F238E27FC236}">
                <a16:creationId xmlns:a16="http://schemas.microsoft.com/office/drawing/2014/main" id="{AED67DB9-1C6E-C17B-22D4-F55BFA2E52FC}"/>
              </a:ext>
            </a:extLst>
          </p:cNvPr>
          <p:cNvSpPr/>
          <p:nvPr/>
        </p:nvSpPr>
        <p:spPr>
          <a:xfrm rot="8289110" flipH="1" flipV="1">
            <a:off x="-2181164" y="-752111"/>
            <a:ext cx="5458510" cy="6635581"/>
          </a:xfrm>
          <a:custGeom>
            <a:avLst/>
            <a:gdLst/>
            <a:ahLst/>
            <a:cxnLst/>
            <a:rect l="l" t="t" r="r" b="b"/>
            <a:pathLst>
              <a:path w="12716270" h="6635581">
                <a:moveTo>
                  <a:pt x="12716270" y="6635581"/>
                </a:moveTo>
                <a:lnTo>
                  <a:pt x="0" y="6635581"/>
                </a:lnTo>
                <a:lnTo>
                  <a:pt x="0" y="0"/>
                </a:lnTo>
                <a:lnTo>
                  <a:pt x="12716270" y="0"/>
                </a:lnTo>
                <a:lnTo>
                  <a:pt x="12716270" y="6635581"/>
                </a:lnTo>
                <a:close/>
              </a:path>
            </a:pathLst>
          </a:custGeom>
          <a:blipFill>
            <a:blip>
              <a:alphaModFix amt="87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  <p:extLst>
      <p:ext uri="{BB962C8B-B14F-4D97-AF65-F5344CB8AC3E}">
        <p14:creationId xmlns:p14="http://schemas.microsoft.com/office/powerpoint/2010/main" val="3969527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9B982-5BF9-DC66-6281-705225ED7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+mn-lt"/>
              </a:rPr>
              <a:t>Common mistakes</a:t>
            </a:r>
            <a:br>
              <a:rPr lang="en-US" sz="3600" b="1" dirty="0">
                <a:latin typeface="+mn-lt"/>
              </a:rPr>
            </a:br>
            <a:endParaRPr lang="en-IN" sz="36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B9329B-DA81-60BF-0345-60711D9D8D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Presenting unsupported claims: </a:t>
            </a:r>
            <a:r>
              <a:rPr lang="en-US" dirty="0"/>
              <a:t>Every important claim should be backed by appropriate records or evidence.</a:t>
            </a:r>
          </a:p>
          <a:p>
            <a:r>
              <a:rPr lang="en-US" b="1" dirty="0"/>
              <a:t>Providing excessive information:</a:t>
            </a:r>
            <a:r>
              <a:rPr lang="en-US" dirty="0"/>
              <a:t> Focus on the specific question and relevant assessment criterion.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/>
              <a:t>Becoming more defensive: 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dirty="0"/>
              <a:t>Treat questions and criticism as opportunities for clarification and improvement.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/>
              <a:t>Making inconsistent statements: 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dirty="0"/>
              <a:t>Ensure that reports, presentations, financial records, and institutional submissions agree.</a:t>
            </a:r>
          </a:p>
          <a:p>
            <a:endParaRPr lang="en-US" dirty="0"/>
          </a:p>
          <a:p>
            <a:endParaRPr lang="en-IN" dirty="0"/>
          </a:p>
        </p:txBody>
      </p:sp>
      <p:sp>
        <p:nvSpPr>
          <p:cNvPr id="4" name="Freeform 9">
            <a:extLst>
              <a:ext uri="{FF2B5EF4-FFF2-40B4-BE49-F238E27FC236}">
                <a16:creationId xmlns:a16="http://schemas.microsoft.com/office/drawing/2014/main" id="{B1051ED2-AF2F-391D-FA02-3A9979CD1E9D}"/>
              </a:ext>
            </a:extLst>
          </p:cNvPr>
          <p:cNvSpPr/>
          <p:nvPr/>
        </p:nvSpPr>
        <p:spPr>
          <a:xfrm rot="8289110" flipH="1" flipV="1">
            <a:off x="-2181164" y="-752111"/>
            <a:ext cx="5458510" cy="6635581"/>
          </a:xfrm>
          <a:custGeom>
            <a:avLst/>
            <a:gdLst/>
            <a:ahLst/>
            <a:cxnLst/>
            <a:rect l="l" t="t" r="r" b="b"/>
            <a:pathLst>
              <a:path w="12716270" h="6635581">
                <a:moveTo>
                  <a:pt x="12716270" y="6635581"/>
                </a:moveTo>
                <a:lnTo>
                  <a:pt x="0" y="6635581"/>
                </a:lnTo>
                <a:lnTo>
                  <a:pt x="0" y="0"/>
                </a:lnTo>
                <a:lnTo>
                  <a:pt x="12716270" y="0"/>
                </a:lnTo>
                <a:lnTo>
                  <a:pt x="12716270" y="6635581"/>
                </a:lnTo>
                <a:close/>
              </a:path>
            </a:pathLst>
          </a:custGeom>
          <a:blipFill>
            <a:blip>
              <a:alphaModFix amt="87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  <p:extLst>
      <p:ext uri="{BB962C8B-B14F-4D97-AF65-F5344CB8AC3E}">
        <p14:creationId xmlns:p14="http://schemas.microsoft.com/office/powerpoint/2010/main" val="4067547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ACEAD-793B-1971-1DC9-7D44118D6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D650368-9103-9E9A-2E54-18A93CAD4B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4757110"/>
              </p:ext>
            </p:extLst>
          </p:nvPr>
        </p:nvGraphicFramePr>
        <p:xfrm>
          <a:off x="0" y="0"/>
          <a:ext cx="12192000" cy="6857996"/>
        </p:xfrm>
        <a:graphic>
          <a:graphicData uri="http://schemas.openxmlformats.org/drawingml/2006/table">
            <a:tbl>
              <a:tblPr>
                <a:tableStyleId>{D113A9D2-9D6B-4929-AA2D-F23B5EE8CBE7}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909171177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664326226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78547914"/>
                    </a:ext>
                  </a:extLst>
                </a:gridCol>
              </a:tblGrid>
              <a:tr h="50426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400" b="1" dirty="0"/>
                        <a:t>Activity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400" b="1" dirty="0"/>
                        <a:t>Suggested frequency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400" b="1" dirty="0"/>
                        <a:t>Expected outcome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6546145"/>
                  </a:ext>
                </a:extLst>
              </a:tr>
              <a:tr h="90767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400" dirty="0"/>
                        <a:t>Review relevant regulatory guidelines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400"/>
                        <a:t>Annually and whenever revised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400"/>
                        <a:t>Better compliance awareness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460998"/>
                  </a:ext>
                </a:extLst>
              </a:tr>
              <a:tr h="90767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/>
                        <a:t>Update library evidence and statistics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400"/>
                        <a:t>Quarterly or as required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400"/>
                        <a:t>Reliable documentation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2323169"/>
                  </a:ext>
                </a:extLst>
              </a:tr>
              <a:tr h="90767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400" dirty="0"/>
                        <a:t>Conduct presentation practice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400"/>
                        <a:t>Quarterly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400" dirty="0"/>
                        <a:t>Improved communication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85194168"/>
                  </a:ext>
                </a:extLst>
              </a:tr>
              <a:tr h="90767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/>
                        <a:t>Hold coordination meetings with IQAC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/>
                        <a:t>As required during reporting cycles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400" dirty="0"/>
                        <a:t>Consistent institutional data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35947830"/>
                  </a:ext>
                </a:extLst>
              </a:tr>
              <a:tr h="90767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400" dirty="0"/>
                        <a:t>Conduct mock assessment sessions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400"/>
                        <a:t>Before an assessment visit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400"/>
                        <a:t>Improved preparedness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67798450"/>
                  </a:ext>
                </a:extLst>
              </a:tr>
              <a:tr h="90767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/>
                        <a:t>Train staff in report writing and data analysis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400" dirty="0"/>
                        <a:t>At least annually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400"/>
                        <a:t>Better reporting quality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94729615"/>
                  </a:ext>
                </a:extLst>
              </a:tr>
              <a:tr h="90767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/>
                        <a:t>Review feedback and improvement plans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2805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14255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B1FBA-36B8-7013-9FCC-85CC791D1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028" y="-21181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IN" sz="3600" b="1" dirty="0">
                <a:latin typeface="+mn-lt"/>
              </a:rPr>
              <a:t>T</a:t>
            </a:r>
            <a:r>
              <a:rPr lang="en-US" sz="3600" b="1" dirty="0">
                <a:latin typeface="+mn-lt"/>
              </a:rPr>
              <a:t>he art of presenting</a:t>
            </a:r>
            <a:endParaRPr lang="en-IN" sz="3600" b="1" dirty="0">
              <a:latin typeface="+mn-lt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B5A5A4E-37D6-D05E-ED08-077E3511395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6013612"/>
              </p:ext>
            </p:extLst>
          </p:nvPr>
        </p:nvGraphicFramePr>
        <p:xfrm>
          <a:off x="0" y="640079"/>
          <a:ext cx="12192000" cy="6187440"/>
        </p:xfrm>
        <a:graphic>
          <a:graphicData uri="http://schemas.openxmlformats.org/drawingml/2006/table">
            <a:tbl>
              <a:tblPr/>
              <a:tblGrid>
                <a:gridCol w="6096000">
                  <a:extLst>
                    <a:ext uri="{9D8B030D-6E8A-4147-A177-3AD203B41FA5}">
                      <a16:colId xmlns:a16="http://schemas.microsoft.com/office/drawing/2014/main" val="2843343689"/>
                    </a:ext>
                  </a:extLst>
                </a:gridCol>
                <a:gridCol w="6096000">
                  <a:extLst>
                    <a:ext uri="{9D8B030D-6E8A-4147-A177-3AD203B41FA5}">
                      <a16:colId xmlns:a16="http://schemas.microsoft.com/office/drawing/2014/main" val="3531174085"/>
                    </a:ext>
                  </a:extLst>
                </a:gridCol>
              </a:tblGrid>
              <a:tr h="42237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800" dirty="0">
                          <a:highlight>
                            <a:srgbClr val="FFFF00"/>
                          </a:highlight>
                        </a:rPr>
                        <a:t>Traditional description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800" dirty="0">
                          <a:highlight>
                            <a:srgbClr val="FFFF00"/>
                          </a:highlight>
                        </a:rPr>
                        <a:t>Research-oriented presentation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0071435"/>
                  </a:ext>
                </a:extLst>
              </a:tr>
              <a:tr h="76026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800" dirty="0"/>
                        <a:t>Number of books available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800"/>
                        <a:t>Relevance of collections to teaching and research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0176570"/>
                  </a:ext>
                </a:extLst>
              </a:tr>
              <a:tr h="76026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800"/>
                        <a:t>Number of journals subscribed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800"/>
                        <a:t>Access to current scholarly literature and its usage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4898348"/>
                  </a:ext>
                </a:extLst>
              </a:tr>
              <a:tr h="76026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800"/>
                        <a:t>Number of computers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800"/>
                        <a:t>Support for digital research and information access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0076843"/>
                  </a:ext>
                </a:extLst>
              </a:tr>
              <a:tr h="76026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800" dirty="0"/>
                        <a:t>Number of library orientation </a:t>
                      </a:r>
                      <a:r>
                        <a:rPr lang="en-US" sz="2800" dirty="0" err="1"/>
                        <a:t>programmes</a:t>
                      </a:r>
                      <a:endParaRPr lang="en-US" sz="28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800"/>
                        <a:t>Improvement in users' information-literacy skills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139261"/>
                  </a:ext>
                </a:extLst>
              </a:tr>
              <a:tr h="76026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800"/>
                        <a:t>Number of institutional repository records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800"/>
                        <a:t>Accessibility and preservation of institutional research output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9763080"/>
                  </a:ext>
                </a:extLst>
              </a:tr>
              <a:tr h="76026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800" dirty="0"/>
                        <a:t>Library expenditure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800" dirty="0"/>
                        <a:t>Relationship between investment, demand, and service outcomes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51467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49170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356776" y="-315600"/>
            <a:ext cx="2732913" cy="2743200"/>
          </a:xfrm>
          <a:custGeom>
            <a:avLst/>
            <a:gdLst/>
            <a:ahLst/>
            <a:cxnLst/>
            <a:rect l="l" t="t" r="r" b="b"/>
            <a:pathLst>
              <a:path w="4099369" h="4114800">
                <a:moveTo>
                  <a:pt x="0" y="0"/>
                </a:moveTo>
                <a:lnTo>
                  <a:pt x="4099369" y="0"/>
                </a:lnTo>
                <a:lnTo>
                  <a:pt x="409936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5400000" flipH="1">
            <a:off x="6721180" y="-537185"/>
            <a:ext cx="10160795" cy="4156689"/>
          </a:xfrm>
          <a:custGeom>
            <a:avLst/>
            <a:gdLst/>
            <a:ahLst/>
            <a:cxnLst/>
            <a:rect l="l" t="t" r="r" b="b"/>
            <a:pathLst>
              <a:path w="15241193" h="6235034">
                <a:moveTo>
                  <a:pt x="15241193" y="0"/>
                </a:moveTo>
                <a:lnTo>
                  <a:pt x="0" y="0"/>
                </a:lnTo>
                <a:lnTo>
                  <a:pt x="0" y="6235034"/>
                </a:lnTo>
                <a:lnTo>
                  <a:pt x="15241193" y="6235034"/>
                </a:lnTo>
                <a:lnTo>
                  <a:pt x="15241193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1725936"/>
            <a:ext cx="12490149" cy="4940018"/>
          </a:xfrm>
          <a:custGeom>
            <a:avLst/>
            <a:gdLst/>
            <a:ahLst/>
            <a:cxnLst/>
            <a:rect l="l" t="t" r="r" b="b"/>
            <a:pathLst>
              <a:path w="18735224" h="7410027">
                <a:moveTo>
                  <a:pt x="0" y="0"/>
                </a:moveTo>
                <a:lnTo>
                  <a:pt x="18735224" y="0"/>
                </a:lnTo>
                <a:lnTo>
                  <a:pt x="18735224" y="7410027"/>
                </a:lnTo>
                <a:lnTo>
                  <a:pt x="0" y="741002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44813" b="-44813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685800" y="571500"/>
            <a:ext cx="5191009" cy="634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800"/>
              </a:lnSpc>
            </a:pPr>
            <a:r>
              <a:rPr lang="en-US" sz="4800" b="1" dirty="0">
                <a:solidFill>
                  <a:srgbClr val="1C1B21"/>
                </a:solidFill>
                <a:latin typeface="Poppins Bold"/>
                <a:ea typeface="Poppins Bold"/>
                <a:cs typeface="Poppins Bold"/>
                <a:sym typeface="Poppins Bold"/>
              </a:rPr>
              <a:t>The End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390537" y="4896001"/>
            <a:ext cx="4849213" cy="6792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613"/>
              </a:lnSpc>
              <a:spcBef>
                <a:spcPct val="0"/>
              </a:spcBef>
            </a:pPr>
            <a:r>
              <a:rPr lang="en-US" sz="2667" b="1" dirty="0">
                <a:solidFill>
                  <a:srgbClr val="EAE6CC"/>
                </a:solidFill>
                <a:latin typeface="Poppins"/>
                <a:ea typeface="Poppins"/>
                <a:cs typeface="Poppins"/>
                <a:sym typeface="Poppins"/>
              </a:rPr>
              <a:t>Dr B T Sampath Kumar</a:t>
            </a:r>
          </a:p>
          <a:p>
            <a:pPr>
              <a:lnSpc>
                <a:spcPts val="2613"/>
              </a:lnSpc>
              <a:spcBef>
                <a:spcPct val="0"/>
              </a:spcBef>
            </a:pPr>
            <a:r>
              <a:rPr lang="en-US" sz="2667" b="1" dirty="0">
                <a:solidFill>
                  <a:srgbClr val="EAE6CC"/>
                </a:solidFill>
                <a:latin typeface="Poppins"/>
                <a:ea typeface="Poppins"/>
                <a:cs typeface="Poppins"/>
                <a:sym typeface="Poppins"/>
              </a:rPr>
              <a:t>www.sampathkumar.info</a:t>
            </a:r>
          </a:p>
        </p:txBody>
      </p:sp>
      <p:sp>
        <p:nvSpPr>
          <p:cNvPr id="9" name="Freeform 9"/>
          <p:cNvSpPr/>
          <p:nvPr/>
        </p:nvSpPr>
        <p:spPr>
          <a:xfrm>
            <a:off x="10973300" y="535696"/>
            <a:ext cx="532901" cy="520305"/>
          </a:xfrm>
          <a:custGeom>
            <a:avLst/>
            <a:gdLst/>
            <a:ahLst/>
            <a:cxnLst/>
            <a:rect l="l" t="t" r="r" b="b"/>
            <a:pathLst>
              <a:path w="799351" h="780457">
                <a:moveTo>
                  <a:pt x="0" y="0"/>
                </a:moveTo>
                <a:lnTo>
                  <a:pt x="799351" y="0"/>
                </a:lnTo>
                <a:lnTo>
                  <a:pt x="799351" y="780457"/>
                </a:lnTo>
                <a:lnTo>
                  <a:pt x="0" y="7804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9723233" y="1160160"/>
            <a:ext cx="1782967" cy="243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19"/>
              </a:lnSpc>
            </a:pPr>
            <a:endParaRPr lang="en-US" sz="1600" dirty="0">
              <a:solidFill>
                <a:srgbClr val="1C1B2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F6044291-04AD-BB41-9089-BB705EB43114}"/>
              </a:ext>
            </a:extLst>
          </p:cNvPr>
          <p:cNvSpPr txBox="1"/>
          <p:nvPr/>
        </p:nvSpPr>
        <p:spPr>
          <a:xfrm>
            <a:off x="9723233" y="1160160"/>
            <a:ext cx="2316367" cy="243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919"/>
              </a:lnSpc>
            </a:pPr>
            <a:r>
              <a:rPr lang="en-US" sz="1600" dirty="0">
                <a:solidFill>
                  <a:srgbClr val="1C1B21"/>
                </a:solidFill>
                <a:latin typeface="Poppins"/>
                <a:ea typeface="Poppins"/>
                <a:cs typeface="Poppins"/>
                <a:sym typeface="Poppins"/>
              </a:rPr>
              <a:t>Tumkur University</a:t>
            </a:r>
          </a:p>
        </p:txBody>
      </p:sp>
      <p:pic>
        <p:nvPicPr>
          <p:cNvPr id="12" name="Picture 2" descr="Tumkur University – Admissions, Courses &amp; Fee Structure">
            <a:extLst>
              <a:ext uri="{FF2B5EF4-FFF2-40B4-BE49-F238E27FC236}">
                <a16:creationId xmlns:a16="http://schemas.microsoft.com/office/drawing/2014/main" id="{7A43C6A4-D9CE-14D1-5634-23D656704D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7397" y="326608"/>
            <a:ext cx="728803" cy="8181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787792A-4A98-D442-634E-DE1B1187599C}"/>
              </a:ext>
            </a:extLst>
          </p:cNvPr>
          <p:cNvSpPr txBox="1"/>
          <p:nvPr/>
        </p:nvSpPr>
        <p:spPr>
          <a:xfrm rot="18935205">
            <a:off x="3106027" y="3298228"/>
            <a:ext cx="350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800" b="1" dirty="0">
                <a:solidFill>
                  <a:srgbClr val="1C1B21"/>
                </a:solidFill>
                <a:latin typeface="Poppins Bold"/>
                <a:cs typeface="Poppins Bold"/>
              </a:rPr>
              <a:t>Thank You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62E238B-96FE-7887-F9D9-BF748EF6B5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93679" y="1953637"/>
            <a:ext cx="2732912" cy="298561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39540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2051</TotalTime>
  <Words>1660</Words>
  <Application>Microsoft Office PowerPoint</Application>
  <PresentationFormat>Widescreen</PresentationFormat>
  <Paragraphs>264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3" baseType="lpstr">
      <vt:lpstr>Arial</vt:lpstr>
      <vt:lpstr>Calibri</vt:lpstr>
      <vt:lpstr>Calibri </vt:lpstr>
      <vt:lpstr>Calibri Light</vt:lpstr>
      <vt:lpstr>Poppins</vt:lpstr>
      <vt:lpstr>Poppins Bold</vt:lpstr>
      <vt:lpstr>Office Theme</vt:lpstr>
      <vt:lpstr>Soft Skills for Library Professionals  to address Regulatory Bodies</vt:lpstr>
      <vt:lpstr>Soft skills </vt:lpstr>
      <vt:lpstr>Different soft skills</vt:lpstr>
      <vt:lpstr>Different soft skills</vt:lpstr>
      <vt:lpstr>Communication skills </vt:lpstr>
      <vt:lpstr>Key components of Communication skills </vt:lpstr>
      <vt:lpstr>For Example: What are the digital facilities do you provide?</vt:lpstr>
      <vt:lpstr>Digital facilities provided through:</vt:lpstr>
      <vt:lpstr>     In Library Website </vt:lpstr>
      <vt:lpstr>Create Dynamic library website</vt:lpstr>
      <vt:lpstr>Why Does a Library Website Matter?</vt:lpstr>
      <vt:lpstr>Create QR walls </vt:lpstr>
      <vt:lpstr>Presentation skills </vt:lpstr>
      <vt:lpstr>Essential presentation techniques </vt:lpstr>
      <vt:lpstr>Example: Development of digital library services</vt:lpstr>
      <vt:lpstr>Research-support activities. </vt:lpstr>
      <vt:lpstr>Active listening skills </vt:lpstr>
      <vt:lpstr>How to practice active listening </vt:lpstr>
      <vt:lpstr>Example:  Why the library's source usage has declined?</vt:lpstr>
      <vt:lpstr>Interpersonal skills </vt:lpstr>
      <vt:lpstr>These skills help to: </vt:lpstr>
      <vt:lpstr>Professional writing and documentation skills </vt:lpstr>
      <vt:lpstr>Professional documentation should be: </vt:lpstr>
      <vt:lpstr>Ethical conduct and professional integrity </vt:lpstr>
      <vt:lpstr>Ethical conduct and professional integrity </vt:lpstr>
      <vt:lpstr>Ethical use of AI</vt:lpstr>
      <vt:lpstr>How soft skills can be applied during different stages of regulatory assessment</vt:lpstr>
      <vt:lpstr>Stage 2: During the assessment </vt:lpstr>
      <vt:lpstr>Stage 3: After the assessment </vt:lpstr>
      <vt:lpstr>Question 1:  How does your library support research activities? </vt:lpstr>
      <vt:lpstr>Question 2: What are the major challenges faced by your library? </vt:lpstr>
      <vt:lpstr>Question 3:  What new initiatives have been introduced by your library? </vt:lpstr>
      <vt:lpstr>Common mistakes </vt:lpstr>
      <vt:lpstr>PowerPoint Presentation</vt:lpstr>
      <vt:lpstr>The art of presenting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 T Sampath Kumar</dc:creator>
  <cp:lastModifiedBy>B T Sampath Kumar</cp:lastModifiedBy>
  <cp:revision>176</cp:revision>
  <dcterms:created xsi:type="dcterms:W3CDTF">2026-04-13T06:08:57Z</dcterms:created>
  <dcterms:modified xsi:type="dcterms:W3CDTF">2026-10-12T05:09:01Z</dcterms:modified>
</cp:coreProperties>
</file>